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 id="2147483684" r:id="rId3"/>
    <p:sldMasterId id="2147483696" r:id="rId4"/>
  </p:sldMasterIdLst>
  <p:notesMasterIdLst>
    <p:notesMasterId r:id="rId28"/>
  </p:notesMasterIdLst>
  <p:sldIdLst>
    <p:sldId id="312" r:id="rId5"/>
    <p:sldId id="310" r:id="rId6"/>
    <p:sldId id="314" r:id="rId7"/>
    <p:sldId id="313"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281" r:id="rId27"/>
  </p:sldIdLst>
  <p:sldSz cx="12190413" cy="6858000"/>
  <p:notesSz cx="6858000" cy="9144000"/>
  <p:embeddedFontLst>
    <p:embeddedFont>
      <p:font typeface="맑은 고딕" panose="020B0503020000020004" pitchFamily="50" charset="-127"/>
      <p:regular r:id="rId29"/>
      <p:bold r:id="rId30"/>
    </p:embeddedFont>
    <p:embeddedFont>
      <p:font typeface="Arial Unicode MS" panose="020B0604020202020204" pitchFamily="50" charset="-127"/>
      <p:regular r:id="rId31"/>
    </p:embeddedFont>
    <p:embeddedFont>
      <p:font typeface="휴먼편지체" panose="02030504000101010101" pitchFamily="18" charset="-127"/>
      <p:regular r:id="rId32"/>
    </p:embeddedFont>
    <p:embeddedFont>
      <p:font typeface="Segoe Script" panose="030B0504020000000003" pitchFamily="66" charset="0"/>
      <p:regular r:id="rId33"/>
      <p:bold r:id="rId34"/>
    </p:embeddedFont>
    <p:embeddedFont>
      <p:font typeface="Impact" panose="020B0806030902050204" pitchFamily="34" charset="0"/>
      <p:regular r:id="rId35"/>
    </p:embeddedFont>
    <p:embeddedFont>
      <p:font typeface="a파도소리" panose="02020600000000000000" pitchFamily="18" charset="-127"/>
      <p:regular r:id="rId3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A74F"/>
    <a:srgbClr val="FCC3C0"/>
    <a:srgbClr val="525354"/>
    <a:srgbClr val="FFFFFF"/>
    <a:srgbClr val="A67950"/>
    <a:srgbClr val="E3CEB3"/>
    <a:srgbClr val="663300"/>
    <a:srgbClr val="CDA379"/>
    <a:srgbClr val="D3B287"/>
    <a:srgbClr val="9F7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84" autoAdjust="0"/>
  </p:normalViewPr>
  <p:slideViewPr>
    <p:cSldViewPr>
      <p:cViewPr varScale="1">
        <p:scale>
          <a:sx n="66" d="100"/>
          <a:sy n="66" d="100"/>
        </p:scale>
        <p:origin x="79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19919D-2587-4830-AD3E-9ACC07F47EF7}" type="datetimeFigureOut">
              <a:rPr lang="ko-KR" altLang="en-US" smtClean="0"/>
              <a:t>2018-09-19</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3DC269-30AD-4E5A-89A9-81574F744A75}" type="slidenum">
              <a:rPr lang="ko-KR" altLang="en-US" smtClean="0"/>
              <a:t>‹#›</a:t>
            </a:fld>
            <a:endParaRPr lang="ko-KR" altLang="en-US"/>
          </a:p>
        </p:txBody>
      </p:sp>
    </p:spTree>
    <p:extLst>
      <p:ext uri="{BB962C8B-B14F-4D97-AF65-F5344CB8AC3E}">
        <p14:creationId xmlns:p14="http://schemas.microsoft.com/office/powerpoint/2010/main" val="14584049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278907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10</a:t>
            </a:fld>
            <a:endParaRPr lang="ko-KR" altLang="en-US"/>
          </a:p>
        </p:txBody>
      </p:sp>
    </p:spTree>
    <p:extLst>
      <p:ext uri="{BB962C8B-B14F-4D97-AF65-F5344CB8AC3E}">
        <p14:creationId xmlns:p14="http://schemas.microsoft.com/office/powerpoint/2010/main" val="307740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11</a:t>
            </a:fld>
            <a:endParaRPr lang="ko-KR" altLang="en-US"/>
          </a:p>
        </p:txBody>
      </p:sp>
    </p:spTree>
    <p:extLst>
      <p:ext uri="{BB962C8B-B14F-4D97-AF65-F5344CB8AC3E}">
        <p14:creationId xmlns:p14="http://schemas.microsoft.com/office/powerpoint/2010/main" val="51993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12</a:t>
            </a:fld>
            <a:endParaRPr lang="ko-KR" altLang="en-US"/>
          </a:p>
        </p:txBody>
      </p:sp>
    </p:spTree>
    <p:extLst>
      <p:ext uri="{BB962C8B-B14F-4D97-AF65-F5344CB8AC3E}">
        <p14:creationId xmlns:p14="http://schemas.microsoft.com/office/powerpoint/2010/main" val="6971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13</a:t>
            </a:fld>
            <a:endParaRPr lang="ko-KR" altLang="en-US"/>
          </a:p>
        </p:txBody>
      </p:sp>
    </p:spTree>
    <p:extLst>
      <p:ext uri="{BB962C8B-B14F-4D97-AF65-F5344CB8AC3E}">
        <p14:creationId xmlns:p14="http://schemas.microsoft.com/office/powerpoint/2010/main" val="424147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14</a:t>
            </a:fld>
            <a:endParaRPr lang="ko-KR" altLang="en-US"/>
          </a:p>
        </p:txBody>
      </p:sp>
    </p:spTree>
    <p:extLst>
      <p:ext uri="{BB962C8B-B14F-4D97-AF65-F5344CB8AC3E}">
        <p14:creationId xmlns:p14="http://schemas.microsoft.com/office/powerpoint/2010/main" val="285602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15</a:t>
            </a:fld>
            <a:endParaRPr lang="ko-KR" altLang="en-US"/>
          </a:p>
        </p:txBody>
      </p:sp>
    </p:spTree>
    <p:extLst>
      <p:ext uri="{BB962C8B-B14F-4D97-AF65-F5344CB8AC3E}">
        <p14:creationId xmlns:p14="http://schemas.microsoft.com/office/powerpoint/2010/main" val="298538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16</a:t>
            </a:fld>
            <a:endParaRPr lang="ko-KR" altLang="en-US"/>
          </a:p>
        </p:txBody>
      </p:sp>
    </p:spTree>
    <p:extLst>
      <p:ext uri="{BB962C8B-B14F-4D97-AF65-F5344CB8AC3E}">
        <p14:creationId xmlns:p14="http://schemas.microsoft.com/office/powerpoint/2010/main" val="1387674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17</a:t>
            </a:fld>
            <a:endParaRPr lang="ko-KR" altLang="en-US"/>
          </a:p>
        </p:txBody>
      </p:sp>
    </p:spTree>
    <p:extLst>
      <p:ext uri="{BB962C8B-B14F-4D97-AF65-F5344CB8AC3E}">
        <p14:creationId xmlns:p14="http://schemas.microsoft.com/office/powerpoint/2010/main" val="399687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18</a:t>
            </a:fld>
            <a:endParaRPr lang="ko-KR" altLang="en-US"/>
          </a:p>
        </p:txBody>
      </p:sp>
    </p:spTree>
    <p:extLst>
      <p:ext uri="{BB962C8B-B14F-4D97-AF65-F5344CB8AC3E}">
        <p14:creationId xmlns:p14="http://schemas.microsoft.com/office/powerpoint/2010/main" val="3688630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19</a:t>
            </a:fld>
            <a:endParaRPr lang="ko-KR" altLang="en-US"/>
          </a:p>
        </p:txBody>
      </p:sp>
    </p:spTree>
    <p:extLst>
      <p:ext uri="{BB962C8B-B14F-4D97-AF65-F5344CB8AC3E}">
        <p14:creationId xmlns:p14="http://schemas.microsoft.com/office/powerpoint/2010/main" val="56116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solidFill>
                  <a:prstClr val="black"/>
                </a:solidFill>
              </a:rPr>
              <a:pPr/>
              <a:t>2</a:t>
            </a:fld>
            <a:endParaRPr lang="ko-KR" altLang="en-US">
              <a:solidFill>
                <a:prstClr val="black"/>
              </a:solidFill>
            </a:endParaRPr>
          </a:p>
        </p:txBody>
      </p:sp>
    </p:spTree>
    <p:extLst>
      <p:ext uri="{BB962C8B-B14F-4D97-AF65-F5344CB8AC3E}">
        <p14:creationId xmlns:p14="http://schemas.microsoft.com/office/powerpoint/2010/main" val="352238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20</a:t>
            </a:fld>
            <a:endParaRPr lang="ko-KR" altLang="en-US"/>
          </a:p>
        </p:txBody>
      </p:sp>
    </p:spTree>
    <p:extLst>
      <p:ext uri="{BB962C8B-B14F-4D97-AF65-F5344CB8AC3E}">
        <p14:creationId xmlns:p14="http://schemas.microsoft.com/office/powerpoint/2010/main" val="321642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21</a:t>
            </a:fld>
            <a:endParaRPr lang="ko-KR" altLang="en-US"/>
          </a:p>
        </p:txBody>
      </p:sp>
    </p:spTree>
    <p:extLst>
      <p:ext uri="{BB962C8B-B14F-4D97-AF65-F5344CB8AC3E}">
        <p14:creationId xmlns:p14="http://schemas.microsoft.com/office/powerpoint/2010/main" val="111691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22</a:t>
            </a:fld>
            <a:endParaRPr lang="ko-KR" altLang="en-US"/>
          </a:p>
        </p:txBody>
      </p:sp>
    </p:spTree>
    <p:extLst>
      <p:ext uri="{BB962C8B-B14F-4D97-AF65-F5344CB8AC3E}">
        <p14:creationId xmlns:p14="http://schemas.microsoft.com/office/powerpoint/2010/main" val="165165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3</a:t>
            </a:fld>
            <a:endParaRPr lang="ko-KR" altLang="en-US"/>
          </a:p>
        </p:txBody>
      </p:sp>
    </p:spTree>
    <p:extLst>
      <p:ext uri="{BB962C8B-B14F-4D97-AF65-F5344CB8AC3E}">
        <p14:creationId xmlns:p14="http://schemas.microsoft.com/office/powerpoint/2010/main" val="83926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4</a:t>
            </a:fld>
            <a:endParaRPr lang="ko-KR" altLang="en-US"/>
          </a:p>
        </p:txBody>
      </p:sp>
    </p:spTree>
    <p:extLst>
      <p:ext uri="{BB962C8B-B14F-4D97-AF65-F5344CB8AC3E}">
        <p14:creationId xmlns:p14="http://schemas.microsoft.com/office/powerpoint/2010/main" val="1106393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5</a:t>
            </a:fld>
            <a:endParaRPr lang="ko-KR" altLang="en-US"/>
          </a:p>
        </p:txBody>
      </p:sp>
    </p:spTree>
    <p:extLst>
      <p:ext uri="{BB962C8B-B14F-4D97-AF65-F5344CB8AC3E}">
        <p14:creationId xmlns:p14="http://schemas.microsoft.com/office/powerpoint/2010/main" val="201143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6</a:t>
            </a:fld>
            <a:endParaRPr lang="ko-KR" altLang="en-US"/>
          </a:p>
        </p:txBody>
      </p:sp>
    </p:spTree>
    <p:extLst>
      <p:ext uri="{BB962C8B-B14F-4D97-AF65-F5344CB8AC3E}">
        <p14:creationId xmlns:p14="http://schemas.microsoft.com/office/powerpoint/2010/main" val="364297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7</a:t>
            </a:fld>
            <a:endParaRPr lang="ko-KR" altLang="en-US"/>
          </a:p>
        </p:txBody>
      </p:sp>
    </p:spTree>
    <p:extLst>
      <p:ext uri="{BB962C8B-B14F-4D97-AF65-F5344CB8AC3E}">
        <p14:creationId xmlns:p14="http://schemas.microsoft.com/office/powerpoint/2010/main" val="3243890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8</a:t>
            </a:fld>
            <a:endParaRPr lang="ko-KR" altLang="en-US"/>
          </a:p>
        </p:txBody>
      </p:sp>
    </p:spTree>
    <p:extLst>
      <p:ext uri="{BB962C8B-B14F-4D97-AF65-F5344CB8AC3E}">
        <p14:creationId xmlns:p14="http://schemas.microsoft.com/office/powerpoint/2010/main" val="153337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83DC269-30AD-4E5A-89A9-81574F744A75}" type="slidenum">
              <a:rPr lang="ko-KR" altLang="en-US" smtClean="0"/>
              <a:t>9</a:t>
            </a:fld>
            <a:endParaRPr lang="ko-KR" altLang="en-US"/>
          </a:p>
        </p:txBody>
      </p:sp>
    </p:spTree>
    <p:extLst>
      <p:ext uri="{BB962C8B-B14F-4D97-AF65-F5344CB8AC3E}">
        <p14:creationId xmlns:p14="http://schemas.microsoft.com/office/powerpoint/2010/main" val="42323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281" y="2130426"/>
            <a:ext cx="10361851"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177323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702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784067" y="274639"/>
            <a:ext cx="3655008"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12694" y="274639"/>
            <a:ext cx="10768198"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2345532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281" y="2130426"/>
            <a:ext cx="10361851"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89576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269803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959" y="4406901"/>
            <a:ext cx="10361851"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1515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12695" y="1600201"/>
            <a:ext cx="72105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8226413" y="1600201"/>
            <a:ext cx="72126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06076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521" y="274638"/>
            <a:ext cx="10971372"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7495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85688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78890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521" y="273050"/>
            <a:ext cx="4010562"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3799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2444236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406" y="4800600"/>
            <a:ext cx="7314248"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70539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73566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784067" y="274639"/>
            <a:ext cx="3655008"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12694" y="274639"/>
            <a:ext cx="10768198"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32781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281" y="2130426"/>
            <a:ext cx="10361851"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89900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684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959" y="4406901"/>
            <a:ext cx="10361851"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04804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12695" y="1600201"/>
            <a:ext cx="72105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8226413" y="1600201"/>
            <a:ext cx="72126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594666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521" y="274638"/>
            <a:ext cx="10971372"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32346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84755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1617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959" y="4406901"/>
            <a:ext cx="10361851"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21161190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521" y="273050"/>
            <a:ext cx="4010562"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96861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406" y="4800600"/>
            <a:ext cx="7314248"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44833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68381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784067" y="274639"/>
            <a:ext cx="3655008"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12694" y="274639"/>
            <a:ext cx="10768198"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07491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281" y="2130426"/>
            <a:ext cx="10361851"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05846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880916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959" y="4406901"/>
            <a:ext cx="10361851"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83572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12695" y="1600201"/>
            <a:ext cx="72105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8226413" y="1600201"/>
            <a:ext cx="72126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572105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521" y="274638"/>
            <a:ext cx="10971372"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38043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75870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12695" y="1600201"/>
            <a:ext cx="72105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8226413" y="1600201"/>
            <a:ext cx="72126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3664855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14530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521" y="273050"/>
            <a:ext cx="4010562"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519862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406" y="4800600"/>
            <a:ext cx="7314248"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62020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87273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784067" y="274639"/>
            <a:ext cx="3655008"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12694" y="274639"/>
            <a:ext cx="10768198"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9111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521" y="274638"/>
            <a:ext cx="10971372"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4286108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71839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321178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521" y="273050"/>
            <a:ext cx="4010562"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144994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406" y="4800600"/>
            <a:ext cx="7314248"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3ABD4B4-7E54-4D61-B265-7D4D4312B42C}" type="datetimeFigureOut">
              <a:rPr lang="ko-KR" altLang="en-US" smtClean="0"/>
              <a:t>2018-09-19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4513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D4B4-7E54-4D61-B265-7D4D4312B42C}" type="datetimeFigureOut">
              <a:rPr lang="ko-KR" altLang="en-US" smtClean="0"/>
              <a:t>2018-09-19</a:t>
            </a:fld>
            <a:endParaRPr lang="ko-KR" altLang="en-US"/>
          </a:p>
        </p:txBody>
      </p:sp>
      <p:sp>
        <p:nvSpPr>
          <p:cNvPr id="5" name="바닥글 개체 틀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281E-8619-45A4-A8D5-938D70F150FF}" type="slidenum">
              <a:rPr lang="ko-KR" altLang="en-US" smtClean="0"/>
              <a:t>‹#›</a:t>
            </a:fld>
            <a:endParaRPr lang="ko-KR" altLang="en-US"/>
          </a:p>
        </p:txBody>
      </p:sp>
    </p:spTree>
    <p:extLst>
      <p:ext uri="{BB962C8B-B14F-4D97-AF65-F5344CB8AC3E}">
        <p14:creationId xmlns:p14="http://schemas.microsoft.com/office/powerpoint/2010/main" val="1073045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69263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324500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D4B4-7E54-4D61-B265-7D4D4312B42C}" type="datetimeFigureOut">
              <a:rPr lang="ko-KR" altLang="en-US" smtClean="0">
                <a:solidFill>
                  <a:prstClr val="black">
                    <a:tint val="75000"/>
                  </a:prstClr>
                </a:solidFill>
              </a:rPr>
              <a:pPr/>
              <a:t>2018-09-19</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281E-8619-45A4-A8D5-938D70F150FF}"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3018359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4" descr="C:\Users\SEC\Downloads\dark-landscape-mountain-16978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0" y="0"/>
            <a:ext cx="121904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4" name="이등변 삼각형 3"/>
          <p:cNvSpPr>
            <a:spLocks noChangeAspect="1"/>
          </p:cNvSpPr>
          <p:nvPr/>
        </p:nvSpPr>
        <p:spPr>
          <a:xfrm flipV="1">
            <a:off x="3844956" y="549080"/>
            <a:ext cx="4500500" cy="360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35" name="그룹 34"/>
          <p:cNvGrpSpPr/>
          <p:nvPr/>
        </p:nvGrpSpPr>
        <p:grpSpPr>
          <a:xfrm>
            <a:off x="6033369" y="6026248"/>
            <a:ext cx="123675" cy="831752"/>
            <a:chOff x="6033369" y="6026248"/>
            <a:chExt cx="123675" cy="831752"/>
          </a:xfrm>
        </p:grpSpPr>
        <p:pic>
          <p:nvPicPr>
            <p:cNvPr id="3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직선 연결선 36"/>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015204" y="5309939"/>
            <a:ext cx="2160000" cy="246221"/>
          </a:xfrm>
          <a:prstGeom prst="rect">
            <a:avLst/>
          </a:prstGeom>
          <a:noFill/>
        </p:spPr>
        <p:txBody>
          <a:bodyPr wrap="square" lIns="90000" rIns="90000" rtlCol="0" anchor="ctr" anchorCtr="0">
            <a:spAutoFit/>
          </a:bodyPr>
          <a:lstStyle/>
          <a:p>
            <a:pPr algn="dist"/>
            <a:r>
              <a:rPr lang="en-US" altLang="ko-KR" sz="1000" dirty="0" smtClean="0">
                <a:ln>
                  <a:solidFill>
                    <a:prstClr val="black">
                      <a:alpha val="0"/>
                    </a:prstClr>
                  </a:solidFill>
                </a:ln>
                <a:solidFill>
                  <a:prstClr val="white"/>
                </a:solidFill>
                <a:latin typeface="Josefin Sans" panose="00000500000000000000" pitchFamily="2" charset="0"/>
                <a:ea typeface="KoPub돋움체 Bold" panose="00000800000000000000" pitchFamily="2" charset="-127"/>
                <a:cs typeface="Kanit SemiBold" panose="00000700000000000000" pitchFamily="2" charset="-34"/>
              </a:rPr>
              <a:t>Team Member</a:t>
            </a:r>
            <a:endParaRPr lang="ko-KR" altLang="en-US" sz="1000" dirty="0">
              <a:ln>
                <a:solidFill>
                  <a:prstClr val="black">
                    <a:alpha val="0"/>
                  </a:prstClr>
                </a:solidFill>
              </a:ln>
              <a:solidFill>
                <a:prstClr val="white"/>
              </a:solidFill>
              <a:latin typeface="Josefin Sans" panose="00000500000000000000" pitchFamily="2" charset="0"/>
              <a:ea typeface="KoPub돋움체 Bold" panose="00000800000000000000" pitchFamily="2" charset="-127"/>
              <a:cs typeface="Kanit SemiBold" panose="00000700000000000000" pitchFamily="2" charset="-34"/>
            </a:endParaRPr>
          </a:p>
        </p:txBody>
      </p:sp>
      <p:sp>
        <p:nvSpPr>
          <p:cNvPr id="13" name="직사각형 12"/>
          <p:cNvSpPr/>
          <p:nvPr/>
        </p:nvSpPr>
        <p:spPr>
          <a:xfrm>
            <a:off x="4925206" y="1017602"/>
            <a:ext cx="2340000" cy="32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ln>
                  <a:solidFill>
                    <a:schemeClr val="accent1">
                      <a:alpha val="0"/>
                    </a:schemeClr>
                  </a:solidFill>
                </a:ln>
                <a:solidFill>
                  <a:schemeClr val="tx1"/>
                </a:solidFill>
                <a:latin typeface="Segoe Script" panose="020B0504020000000003" pitchFamily="34" charset="0"/>
                <a:ea typeface="더페이스샵 잉크립퀴드체" panose="03050503000000000000" pitchFamily="66" charset="-127"/>
              </a:rPr>
              <a:t>2018. 09. 19</a:t>
            </a:r>
            <a:endParaRPr lang="en-US" altLang="ko-KR" sz="1400" b="1" dirty="0">
              <a:ln>
                <a:solidFill>
                  <a:schemeClr val="accent1">
                    <a:alpha val="0"/>
                  </a:schemeClr>
                </a:solidFill>
              </a:ln>
              <a:solidFill>
                <a:schemeClr val="tx1"/>
              </a:solidFill>
              <a:latin typeface="Segoe Script" panose="020B0504020000000003" pitchFamily="34" charset="0"/>
              <a:ea typeface="더페이스샵 잉크립퀴드체" panose="03050503000000000000" pitchFamily="66" charset="-127"/>
            </a:endParaRPr>
          </a:p>
        </p:txBody>
      </p:sp>
      <p:sp>
        <p:nvSpPr>
          <p:cNvPr id="14" name="TextBox 13"/>
          <p:cNvSpPr txBox="1"/>
          <p:nvPr/>
        </p:nvSpPr>
        <p:spPr>
          <a:xfrm>
            <a:off x="4105983" y="620886"/>
            <a:ext cx="3978442" cy="369332"/>
          </a:xfrm>
          <a:prstGeom prst="rect">
            <a:avLst/>
          </a:prstGeom>
          <a:noFill/>
          <a:effectLst/>
        </p:spPr>
        <p:txBody>
          <a:bodyPr wrap="square" lIns="0" rIns="0" rtlCol="0" anchor="ctr" anchorCtr="0">
            <a:spAutoFit/>
          </a:bodyPr>
          <a:lstStyle/>
          <a:p>
            <a:pPr algn="dist"/>
            <a:r>
              <a:rPr lang="en-US" altLang="ko-KR" b="1" dirty="0" smtClean="0">
                <a:ln>
                  <a:solidFill>
                    <a:schemeClr val="accent1">
                      <a:alpha val="0"/>
                    </a:schemeClr>
                  </a:solidFill>
                </a:ln>
                <a:latin typeface="Segoe Script" panose="020B0504020000000003" pitchFamily="34" charset="0"/>
                <a:ea typeface="더페이스샵 잉크립퀴드체" panose="03050503000000000000" pitchFamily="66" charset="-127"/>
              </a:rPr>
              <a:t>Exploratory Data </a:t>
            </a:r>
            <a:r>
              <a:rPr lang="en-US" altLang="ko-KR" b="1" dirty="0">
                <a:ln>
                  <a:solidFill>
                    <a:schemeClr val="accent1">
                      <a:alpha val="0"/>
                    </a:schemeClr>
                  </a:solidFill>
                </a:ln>
                <a:latin typeface="Segoe Script" panose="020B0504020000000003" pitchFamily="34" charset="0"/>
                <a:ea typeface="더페이스샵 잉크립퀴드체" panose="03050503000000000000" pitchFamily="66" charset="-127"/>
              </a:rPr>
              <a:t>Analysis</a:t>
            </a:r>
          </a:p>
        </p:txBody>
      </p:sp>
      <p:sp>
        <p:nvSpPr>
          <p:cNvPr id="2" name="TextBox 1"/>
          <p:cNvSpPr txBox="1"/>
          <p:nvPr/>
        </p:nvSpPr>
        <p:spPr>
          <a:xfrm>
            <a:off x="4202823" y="5583040"/>
            <a:ext cx="3877985" cy="369332"/>
          </a:xfrm>
          <a:prstGeom prst="rect">
            <a:avLst/>
          </a:prstGeom>
          <a:noFill/>
        </p:spPr>
        <p:txBody>
          <a:bodyPr wrap="none" rtlCol="0">
            <a:spAutoFit/>
          </a:bodyPr>
          <a:lstStyle/>
          <a:p>
            <a:r>
              <a:rPr lang="en-US" altLang="ko-KR" dirty="0" err="1" smtClean="0">
                <a:solidFill>
                  <a:schemeClr val="bg1"/>
                </a:solidFill>
                <a:latin typeface="휴먼편지체" panose="02030504000101010101" pitchFamily="18" charset="-127"/>
                <a:ea typeface="휴먼편지체" panose="02030504000101010101" pitchFamily="18" charset="-127"/>
              </a:rPr>
              <a:t>Kiwon</a:t>
            </a:r>
            <a:r>
              <a:rPr lang="en-US" altLang="ko-KR" dirty="0" smtClean="0">
                <a:solidFill>
                  <a:schemeClr val="bg1"/>
                </a:solidFill>
                <a:latin typeface="휴먼편지체" panose="02030504000101010101" pitchFamily="18" charset="-127"/>
                <a:ea typeface="휴먼편지체" panose="02030504000101010101" pitchFamily="18" charset="-127"/>
              </a:rPr>
              <a:t> </a:t>
            </a:r>
            <a:r>
              <a:rPr lang="en-US" altLang="ko-KR" dirty="0" err="1" smtClean="0">
                <a:solidFill>
                  <a:schemeClr val="bg1"/>
                </a:solidFill>
                <a:latin typeface="휴먼편지체" panose="02030504000101010101" pitchFamily="18" charset="-127"/>
                <a:ea typeface="휴먼편지체" panose="02030504000101010101" pitchFamily="18" charset="-127"/>
              </a:rPr>
              <a:t>Seo</a:t>
            </a:r>
            <a:r>
              <a:rPr lang="en-US" altLang="ko-KR" dirty="0" smtClean="0">
                <a:solidFill>
                  <a:schemeClr val="bg1"/>
                </a:solidFill>
                <a:latin typeface="휴먼편지체" panose="02030504000101010101" pitchFamily="18" charset="-127"/>
                <a:ea typeface="휴먼편지체" panose="02030504000101010101" pitchFamily="18" charset="-127"/>
              </a:rPr>
              <a:t>	|	</a:t>
            </a:r>
            <a:r>
              <a:rPr lang="en-US" altLang="ko-KR" dirty="0" err="1" smtClean="0">
                <a:solidFill>
                  <a:schemeClr val="bg1"/>
                </a:solidFill>
                <a:latin typeface="휴먼편지체" panose="02030504000101010101" pitchFamily="18" charset="-127"/>
                <a:ea typeface="휴먼편지체" panose="02030504000101010101" pitchFamily="18" charset="-127"/>
              </a:rPr>
              <a:t>Jihye</a:t>
            </a:r>
            <a:r>
              <a:rPr lang="en-US" altLang="ko-KR" dirty="0" smtClean="0">
                <a:solidFill>
                  <a:schemeClr val="bg1"/>
                </a:solidFill>
                <a:latin typeface="휴먼편지체" panose="02030504000101010101" pitchFamily="18" charset="-127"/>
                <a:ea typeface="휴먼편지체" panose="02030504000101010101" pitchFamily="18" charset="-127"/>
              </a:rPr>
              <a:t> Lee</a:t>
            </a:r>
            <a:endParaRPr lang="ko-KR" altLang="en-US" dirty="0">
              <a:solidFill>
                <a:schemeClr val="bg1"/>
              </a:solidFill>
              <a:latin typeface="휴먼편지체" panose="02030504000101010101" pitchFamily="18" charset="-127"/>
              <a:ea typeface="휴먼편지체" panose="02030504000101010101" pitchFamily="18" charset="-127"/>
            </a:endParaRPr>
          </a:p>
        </p:txBody>
      </p:sp>
      <p:pic>
        <p:nvPicPr>
          <p:cNvPr id="3" name="그림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6066" y="1676282"/>
            <a:ext cx="807303" cy="807303"/>
          </a:xfrm>
          <a:prstGeom prst="rect">
            <a:avLst/>
          </a:prstGeom>
        </p:spPr>
      </p:pic>
      <p:sp>
        <p:nvSpPr>
          <p:cNvPr id="17" name="직사각형 16"/>
          <p:cNvSpPr/>
          <p:nvPr/>
        </p:nvSpPr>
        <p:spPr>
          <a:xfrm>
            <a:off x="6150149" y="1616153"/>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845926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9299462" y="5326604"/>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DICOM FILES AND MEDICAL IMAGES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2" name="직사각형 1"/>
          <p:cNvSpPr/>
          <p:nvPr/>
        </p:nvSpPr>
        <p:spPr>
          <a:xfrm>
            <a:off x="1006559" y="4414016"/>
            <a:ext cx="10309209" cy="923330"/>
          </a:xfrm>
          <a:prstGeom prst="rect">
            <a:avLst/>
          </a:prstGeom>
        </p:spPr>
        <p:txBody>
          <a:bodyPr wrap="square">
            <a:spAutoFit/>
          </a:bodyPr>
          <a:lstStyle/>
          <a:p>
            <a:r>
              <a:rPr lang="en-US" altLang="ko-KR" dirty="0">
                <a:solidFill>
                  <a:schemeClr val="bg1"/>
                </a:solidFill>
                <a:latin typeface="Atlas Grotesk"/>
              </a:rPr>
              <a:t>Most of the standard headers containing patient </a:t>
            </a:r>
            <a:r>
              <a:rPr lang="en-US" altLang="ko-KR" dirty="0" err="1">
                <a:solidFill>
                  <a:schemeClr val="bg1"/>
                </a:solidFill>
                <a:latin typeface="Atlas Grotesk"/>
              </a:rPr>
              <a:t>identifable</a:t>
            </a:r>
            <a:r>
              <a:rPr lang="en-US" altLang="ko-KR" dirty="0">
                <a:solidFill>
                  <a:schemeClr val="bg1"/>
                </a:solidFill>
                <a:latin typeface="Atlas Grotesk"/>
              </a:rPr>
              <a:t> information have been anonymized (removed) so we are left with a relatively sparse set of metadata. The primary field we will be accessing is the underlying pixel data as follows:</a:t>
            </a:r>
            <a:endParaRPr lang="ko-KR" altLang="en-US" dirty="0">
              <a:solidFill>
                <a:schemeClr val="bg1"/>
              </a:solidFill>
            </a:endParaRPr>
          </a:p>
        </p:txBody>
      </p:sp>
      <p:pic>
        <p:nvPicPr>
          <p:cNvPr id="6" name="그림 5"/>
          <p:cNvPicPr>
            <a:picLocks noChangeAspect="1"/>
          </p:cNvPicPr>
          <p:nvPr/>
        </p:nvPicPr>
        <p:blipFill rotWithShape="1">
          <a:blip r:embed="rId6"/>
          <a:srcRect l="7471" t="26886" r="5697" b="50000"/>
          <a:stretch/>
        </p:blipFill>
        <p:spPr>
          <a:xfrm>
            <a:off x="887372" y="1622069"/>
            <a:ext cx="10585176" cy="1584176"/>
          </a:xfrm>
          <a:prstGeom prst="rect">
            <a:avLst/>
          </a:prstGeom>
        </p:spPr>
      </p:pic>
    </p:spTree>
    <p:extLst>
      <p:ext uri="{BB962C8B-B14F-4D97-AF65-F5344CB8AC3E}">
        <p14:creationId xmlns:p14="http://schemas.microsoft.com/office/powerpoint/2010/main" val="3809547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9299462" y="5326604"/>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DICOM FILES AND MEDICAL IMAGES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6" name="그림 5"/>
          <p:cNvPicPr>
            <a:picLocks noChangeAspect="1"/>
          </p:cNvPicPr>
          <p:nvPr/>
        </p:nvPicPr>
        <p:blipFill rotWithShape="1">
          <a:blip r:embed="rId6"/>
          <a:srcRect l="7471" t="26886" r="5697" b="50000"/>
          <a:stretch/>
        </p:blipFill>
        <p:spPr>
          <a:xfrm>
            <a:off x="887372" y="1622069"/>
            <a:ext cx="10585176" cy="1584176"/>
          </a:xfrm>
          <a:prstGeom prst="rect">
            <a:avLst/>
          </a:prstGeom>
        </p:spPr>
      </p:pic>
      <p:sp>
        <p:nvSpPr>
          <p:cNvPr id="5" name="직사각형 4"/>
          <p:cNvSpPr/>
          <p:nvPr/>
        </p:nvSpPr>
        <p:spPr>
          <a:xfrm>
            <a:off x="491540" y="3793436"/>
            <a:ext cx="11346018" cy="2031325"/>
          </a:xfrm>
          <a:prstGeom prst="rect">
            <a:avLst/>
          </a:prstGeom>
        </p:spPr>
        <p:txBody>
          <a:bodyPr wrap="square">
            <a:spAutoFit/>
          </a:bodyPr>
          <a:lstStyle/>
          <a:p>
            <a:pPr>
              <a:buFont typeface="Arial" panose="020B0604020202020204" pitchFamily="34" charset="0"/>
              <a:buChar char="•"/>
            </a:pPr>
            <a:r>
              <a:rPr lang="en-US" altLang="ko-KR" dirty="0">
                <a:solidFill>
                  <a:schemeClr val="bg1"/>
                </a:solidFill>
                <a:latin typeface="Atlas Grotesk"/>
              </a:rPr>
              <a:t>The relatively high dynamic range, high bit-depth original images have been rescaled to 8-bit encoding (256 grayscales). For the radiologists out there, this means that the images have been windowed and leveled already</a:t>
            </a:r>
            <a:r>
              <a:rPr lang="en-US" altLang="ko-KR" dirty="0" smtClean="0">
                <a:solidFill>
                  <a:schemeClr val="bg1"/>
                </a:solidFill>
                <a:latin typeface="Atlas Grotesk"/>
              </a:rPr>
              <a:t>.</a:t>
            </a:r>
          </a:p>
          <a:p>
            <a:pPr>
              <a:buFont typeface="Arial" panose="020B0604020202020204" pitchFamily="34" charset="0"/>
              <a:buChar char="•"/>
            </a:pPr>
            <a:endParaRPr lang="en-US" altLang="ko-KR" dirty="0">
              <a:solidFill>
                <a:schemeClr val="bg1"/>
              </a:solidFill>
              <a:latin typeface="Atlas Grotesk"/>
            </a:endParaRPr>
          </a:p>
          <a:p>
            <a:pPr>
              <a:buFont typeface="Arial" panose="020B0604020202020204" pitchFamily="34" charset="0"/>
              <a:buChar char="•"/>
            </a:pPr>
            <a:endParaRPr lang="en-US" altLang="ko-KR" dirty="0" smtClean="0">
              <a:solidFill>
                <a:schemeClr val="bg1"/>
              </a:solidFill>
              <a:latin typeface="Atlas Grotesk"/>
            </a:endParaRPr>
          </a:p>
          <a:p>
            <a:pPr>
              <a:buFont typeface="Arial" panose="020B0604020202020204" pitchFamily="34" charset="0"/>
              <a:buChar char="•"/>
            </a:pPr>
            <a:r>
              <a:rPr lang="en-US" altLang="ko-KR" dirty="0" smtClean="0">
                <a:solidFill>
                  <a:schemeClr val="bg1"/>
                </a:solidFill>
                <a:latin typeface="Atlas Grotesk"/>
              </a:rPr>
              <a:t> The </a:t>
            </a:r>
            <a:r>
              <a:rPr lang="en-US" altLang="ko-KR" dirty="0" err="1">
                <a:solidFill>
                  <a:schemeClr val="bg1"/>
                </a:solidFill>
                <a:latin typeface="Atlas Grotesk"/>
              </a:rPr>
              <a:t>relativley</a:t>
            </a:r>
            <a:r>
              <a:rPr lang="en-US" altLang="ko-KR" dirty="0">
                <a:solidFill>
                  <a:schemeClr val="bg1"/>
                </a:solidFill>
                <a:latin typeface="Atlas Grotesk"/>
              </a:rPr>
              <a:t> large original image matrices (typically acquired at &gt;2000 x 2000) have been resized to the data-science friendly shape of 1024 x 1024. </a:t>
            </a:r>
            <a:endParaRPr lang="en-US" altLang="ko-KR" b="0" i="0" dirty="0">
              <a:solidFill>
                <a:schemeClr val="bg1"/>
              </a:solidFill>
              <a:effectLst/>
              <a:latin typeface="Atlas Grotesk"/>
            </a:endParaRPr>
          </a:p>
        </p:txBody>
      </p:sp>
    </p:spTree>
    <p:extLst>
      <p:ext uri="{BB962C8B-B14F-4D97-AF65-F5344CB8AC3E}">
        <p14:creationId xmlns:p14="http://schemas.microsoft.com/office/powerpoint/2010/main" val="2075633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9299462" y="5326604"/>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DICOM FILES AND MEDICAL IMAGES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2" name="그림 1"/>
          <p:cNvPicPr>
            <a:picLocks noChangeAspect="1"/>
          </p:cNvPicPr>
          <p:nvPr/>
        </p:nvPicPr>
        <p:blipFill rotWithShape="1">
          <a:blip r:embed="rId6"/>
          <a:srcRect l="3926" t="38444" r="5107" b="9025"/>
          <a:stretch/>
        </p:blipFill>
        <p:spPr>
          <a:xfrm>
            <a:off x="550590" y="1543100"/>
            <a:ext cx="11089232" cy="3600400"/>
          </a:xfrm>
          <a:prstGeom prst="rect">
            <a:avLst/>
          </a:prstGeom>
        </p:spPr>
      </p:pic>
      <p:sp>
        <p:nvSpPr>
          <p:cNvPr id="7" name="Rectangle 1"/>
          <p:cNvSpPr>
            <a:spLocks noChangeArrowheads="1"/>
          </p:cNvSpPr>
          <p:nvPr/>
        </p:nvSpPr>
        <p:spPr bwMode="auto">
          <a:xfrm>
            <a:off x="2230570" y="5417224"/>
            <a:ext cx="8114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smtClean="0">
                <a:ln>
                  <a:noFill/>
                </a:ln>
                <a:solidFill>
                  <a:schemeClr val="bg1"/>
                </a:solidFill>
                <a:effectLst/>
                <a:ea typeface="Atlas Grotesk"/>
              </a:rPr>
              <a:t>To take a look at this first DICOM image, let's use the </a:t>
            </a:r>
            <a:r>
              <a:rPr kumimoji="0" lang="ko-KR" altLang="ko-KR" b="0" i="0" u="none" strike="noStrike" cap="none" normalizeH="0" baseline="0" smtClean="0">
                <a:ln>
                  <a:noFill/>
                </a:ln>
                <a:solidFill>
                  <a:schemeClr val="bg1"/>
                </a:solidFill>
                <a:effectLst/>
                <a:latin typeface="Arial Unicode MS" panose="020B0604020202020204" pitchFamily="50" charset="-127"/>
                <a:ea typeface="Roboto Mono"/>
              </a:rPr>
              <a:t>pylab.imshow()</a:t>
            </a:r>
            <a:r>
              <a:rPr kumimoji="0" lang="ko-KR" altLang="ko-KR" b="0" i="0" u="none" strike="noStrike" cap="none" normalizeH="0" baseline="0" smtClean="0">
                <a:ln>
                  <a:noFill/>
                </a:ln>
                <a:solidFill>
                  <a:schemeClr val="bg1"/>
                </a:solidFill>
                <a:effectLst/>
                <a:ea typeface="Atlas Grotesk"/>
              </a:rPr>
              <a:t> method</a:t>
            </a:r>
            <a:r>
              <a:rPr kumimoji="0" lang="ko-KR" altLang="ko-KR" b="0" i="0" u="none" strike="noStrike" cap="none" normalizeH="0" baseline="0" smtClean="0">
                <a:ln>
                  <a:noFill/>
                </a:ln>
                <a:solidFill>
                  <a:schemeClr val="bg1"/>
                </a:solidFill>
                <a:effectLst/>
              </a:rPr>
              <a:t> </a:t>
            </a:r>
          </a:p>
        </p:txBody>
      </p:sp>
    </p:spTree>
    <p:extLst>
      <p:ext uri="{BB962C8B-B14F-4D97-AF65-F5344CB8AC3E}">
        <p14:creationId xmlns:p14="http://schemas.microsoft.com/office/powerpoint/2010/main" val="3525380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p:cNvGrpSpPr/>
          <p:nvPr/>
        </p:nvGrpSpPr>
        <p:grpSpPr>
          <a:xfrm>
            <a:off x="6033369" y="6026248"/>
            <a:ext cx="123675" cy="831752"/>
            <a:chOff x="6033369" y="6026248"/>
            <a:chExt cx="123675" cy="831752"/>
          </a:xfrm>
        </p:grpSpPr>
        <p:pic>
          <p:nvPicPr>
            <p:cNvPr id="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직선 연결선 66"/>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타원 27">
            <a:extLst>
              <a:ext uri="{FF2B5EF4-FFF2-40B4-BE49-F238E27FC236}">
                <a16:creationId xmlns:a16="http://schemas.microsoft.com/office/drawing/2014/main" xmlns="" id="{C1E8CB68-60D6-475F-8409-BB9A6CCBBD8E}"/>
              </a:ext>
            </a:extLst>
          </p:cNvPr>
          <p:cNvSpPr/>
          <p:nvPr/>
        </p:nvSpPr>
        <p:spPr>
          <a:xfrm>
            <a:off x="4466913" y="2172447"/>
            <a:ext cx="2997200" cy="2997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xmlns="" id="{8017B411-4D2D-4FBB-A7CD-4475F1ED8E0E}"/>
              </a:ext>
            </a:extLst>
          </p:cNvPr>
          <p:cNvSpPr txBox="1"/>
          <p:nvPr/>
        </p:nvSpPr>
        <p:spPr>
          <a:xfrm>
            <a:off x="5440684" y="2769347"/>
            <a:ext cx="769763" cy="769441"/>
          </a:xfrm>
          <a:prstGeom prst="rect">
            <a:avLst/>
          </a:prstGeom>
          <a:noFill/>
        </p:spPr>
        <p:txBody>
          <a:bodyPr wrap="none" rtlCol="0">
            <a:spAutoFit/>
          </a:bodyPr>
          <a:lstStyle/>
          <a:p>
            <a:r>
              <a:rPr lang="en-US" altLang="ko-KR" sz="4400" i="1" dirty="0" smtClean="0">
                <a:latin typeface="Impact" panose="020B0806030902050204" pitchFamily="34" charset="0"/>
              </a:rPr>
              <a:t>04</a:t>
            </a:r>
            <a:endParaRPr lang="ko-KR" altLang="en-US" sz="4400" i="1" dirty="0">
              <a:latin typeface="Impact" panose="020B0806030902050204" pitchFamily="34" charset="0"/>
            </a:endParaRPr>
          </a:p>
        </p:txBody>
      </p:sp>
      <p:sp>
        <p:nvSpPr>
          <p:cNvPr id="30" name="TextBox 29">
            <a:extLst>
              <a:ext uri="{FF2B5EF4-FFF2-40B4-BE49-F238E27FC236}">
                <a16:creationId xmlns:a16="http://schemas.microsoft.com/office/drawing/2014/main" xmlns="" id="{33839081-2D54-4929-A45A-39F794D27F9F}"/>
              </a:ext>
            </a:extLst>
          </p:cNvPr>
          <p:cNvSpPr txBox="1"/>
          <p:nvPr/>
        </p:nvSpPr>
        <p:spPr>
          <a:xfrm>
            <a:off x="4820618" y="3629436"/>
            <a:ext cx="2289794" cy="954107"/>
          </a:xfrm>
          <a:prstGeom prst="rect">
            <a:avLst/>
          </a:prstGeom>
          <a:noFill/>
        </p:spPr>
        <p:txBody>
          <a:bodyPr wrap="non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a:t>
            </a:r>
          </a:p>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cxnSp>
        <p:nvCxnSpPr>
          <p:cNvPr id="31" name="직선 연결선 30">
            <a:extLst>
              <a:ext uri="{FF2B5EF4-FFF2-40B4-BE49-F238E27FC236}">
                <a16:creationId xmlns:a16="http://schemas.microsoft.com/office/drawing/2014/main" xmlns="" id="{B45893A6-0A4E-4203-B756-AAF5E941009C}"/>
              </a:ext>
            </a:extLst>
          </p:cNvPr>
          <p:cNvCxnSpPr>
            <a:cxnSpLocks/>
          </p:cNvCxnSpPr>
          <p:nvPr/>
        </p:nvCxnSpPr>
        <p:spPr>
          <a:xfrm rot="5400000">
            <a:off x="5899034" y="2528051"/>
            <a:ext cx="0" cy="301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2" name="직사각형 11"/>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293696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5" name="직사각형 4"/>
          <p:cNvSpPr/>
          <p:nvPr/>
        </p:nvSpPr>
        <p:spPr>
          <a:xfrm>
            <a:off x="819627" y="4108689"/>
            <a:ext cx="10936671" cy="923330"/>
          </a:xfrm>
          <a:prstGeom prst="rect">
            <a:avLst/>
          </a:prstGeom>
        </p:spPr>
        <p:txBody>
          <a:bodyPr wrap="square">
            <a:spAutoFit/>
          </a:bodyPr>
          <a:lstStyle/>
          <a:p>
            <a:r>
              <a:rPr lang="en-US" altLang="ko-KR" dirty="0">
                <a:solidFill>
                  <a:schemeClr val="bg1"/>
                </a:solidFill>
                <a:latin typeface="Atlas Grotesk"/>
              </a:rPr>
              <a:t>As alluded to above, any given patient may potentially have many boxes if there are several different suspicious areas of pneumonia. To collapse the current CSV file </a:t>
            </a:r>
            <a:r>
              <a:rPr lang="en-US" altLang="ko-KR" dirty="0" err="1">
                <a:solidFill>
                  <a:schemeClr val="bg1"/>
                </a:solidFill>
                <a:latin typeface="Atlas Grotesk"/>
              </a:rPr>
              <a:t>dataframe</a:t>
            </a:r>
            <a:r>
              <a:rPr lang="en-US" altLang="ko-KR" dirty="0">
                <a:solidFill>
                  <a:schemeClr val="bg1"/>
                </a:solidFill>
                <a:latin typeface="Atlas Grotesk"/>
              </a:rPr>
              <a:t> into a dictionary with unique entries, consider the following method:</a:t>
            </a:r>
            <a:endParaRPr lang="ko-KR" altLang="en-US" dirty="0">
              <a:solidFill>
                <a:schemeClr val="bg1"/>
              </a:solidFill>
            </a:endParaRPr>
          </a:p>
        </p:txBody>
      </p:sp>
    </p:spTree>
    <p:extLst>
      <p:ext uri="{BB962C8B-B14F-4D97-AF65-F5344CB8AC3E}">
        <p14:creationId xmlns:p14="http://schemas.microsoft.com/office/powerpoint/2010/main" val="3521673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2" name="그림 1"/>
          <p:cNvPicPr>
            <a:picLocks noChangeAspect="1"/>
          </p:cNvPicPr>
          <p:nvPr/>
        </p:nvPicPr>
        <p:blipFill rotWithShape="1">
          <a:blip r:embed="rId6"/>
          <a:srcRect l="18693" t="21632" r="19874" b="5874"/>
          <a:stretch/>
        </p:blipFill>
        <p:spPr>
          <a:xfrm>
            <a:off x="2172953" y="1385586"/>
            <a:ext cx="7488832" cy="4968552"/>
          </a:xfrm>
          <a:prstGeom prst="rect">
            <a:avLst/>
          </a:prstGeom>
        </p:spPr>
      </p:pic>
    </p:spTree>
    <p:extLst>
      <p:ext uri="{BB962C8B-B14F-4D97-AF65-F5344CB8AC3E}">
        <p14:creationId xmlns:p14="http://schemas.microsoft.com/office/powerpoint/2010/main" val="4024894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5" name="직사각형 4"/>
          <p:cNvSpPr/>
          <p:nvPr/>
        </p:nvSpPr>
        <p:spPr>
          <a:xfrm>
            <a:off x="4550552" y="4720510"/>
            <a:ext cx="3089307" cy="369332"/>
          </a:xfrm>
          <a:prstGeom prst="rect">
            <a:avLst/>
          </a:prstGeom>
        </p:spPr>
        <p:txBody>
          <a:bodyPr wrap="none">
            <a:spAutoFit/>
          </a:bodyPr>
          <a:lstStyle/>
          <a:p>
            <a:r>
              <a:rPr lang="en-US" altLang="ko-KR" dirty="0">
                <a:solidFill>
                  <a:schemeClr val="bg1"/>
                </a:solidFill>
                <a:latin typeface="Atlas Grotesk"/>
              </a:rPr>
              <a:t>Let's use the method here:</a:t>
            </a:r>
            <a:endParaRPr lang="ko-KR" altLang="en-US" dirty="0">
              <a:solidFill>
                <a:schemeClr val="bg1"/>
              </a:solidFill>
            </a:endParaRPr>
          </a:p>
        </p:txBody>
      </p:sp>
      <p:pic>
        <p:nvPicPr>
          <p:cNvPr id="6" name="그림 5"/>
          <p:cNvPicPr>
            <a:picLocks noChangeAspect="1"/>
          </p:cNvPicPr>
          <p:nvPr/>
        </p:nvPicPr>
        <p:blipFill rotWithShape="1">
          <a:blip r:embed="rId6"/>
          <a:srcRect l="15148" t="54202" r="16921" b="34241"/>
          <a:stretch/>
        </p:blipFill>
        <p:spPr>
          <a:xfrm>
            <a:off x="2278782" y="2067767"/>
            <a:ext cx="8280920" cy="792088"/>
          </a:xfrm>
          <a:prstGeom prst="rect">
            <a:avLst/>
          </a:prstGeom>
        </p:spPr>
      </p:pic>
    </p:spTree>
    <p:extLst>
      <p:ext uri="{BB962C8B-B14F-4D97-AF65-F5344CB8AC3E}">
        <p14:creationId xmlns:p14="http://schemas.microsoft.com/office/powerpoint/2010/main" val="2594075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2" name="Rectangle 1"/>
          <p:cNvSpPr>
            <a:spLocks noChangeArrowheads="1"/>
          </p:cNvSpPr>
          <p:nvPr/>
        </p:nvSpPr>
        <p:spPr bwMode="auto">
          <a:xfrm>
            <a:off x="715426" y="4521027"/>
            <a:ext cx="107644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As we saw above, patient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00436515-870c-4b36-a041-de91049b9ab4</a:t>
            </a:r>
            <a:r>
              <a:rPr kumimoji="0" lang="ko-KR" altLang="ko-KR" b="0" i="0" u="none" strike="noStrike" cap="none" normalizeH="0" baseline="0" dirty="0" smtClean="0">
                <a:ln>
                  <a:noFill/>
                </a:ln>
                <a:solidFill>
                  <a:schemeClr val="bg1"/>
                </a:solidFill>
                <a:effectLst/>
                <a:ea typeface="Atlas Grotesk"/>
              </a:rPr>
              <a:t> has pnuemonia so lets check our </a:t>
            </a:r>
            <a:endParaRPr kumimoji="0" lang="en-US" altLang="ko-KR" b="0" i="0" u="none" strike="noStrike" cap="none" normalizeH="0" baseline="0" dirty="0" smtClean="0">
              <a:ln>
                <a:noFill/>
              </a:ln>
              <a:solidFill>
                <a:schemeClr val="bg1"/>
              </a:solidFill>
              <a:effectLst/>
              <a:ea typeface="Atlas Grotesk"/>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new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parsed</a:t>
            </a:r>
            <a:r>
              <a:rPr kumimoji="0" lang="ko-KR" altLang="ko-KR" b="0" i="0" u="none" strike="noStrike" cap="none" normalizeH="0" baseline="0" dirty="0" smtClean="0">
                <a:ln>
                  <a:noFill/>
                </a:ln>
                <a:solidFill>
                  <a:schemeClr val="bg1"/>
                </a:solidFill>
                <a:effectLst/>
                <a:ea typeface="Atlas Grotesk"/>
              </a:rPr>
              <a:t>dict here to see the patients corresponding bounding boxes:</a:t>
            </a:r>
            <a:r>
              <a:rPr kumimoji="0" lang="ko-KR" altLang="ko-KR" b="0" i="0" u="none" strike="noStrike" cap="none" normalizeH="0" baseline="0" dirty="0" smtClean="0">
                <a:ln>
                  <a:noFill/>
                </a:ln>
                <a:solidFill>
                  <a:schemeClr val="bg1"/>
                </a:solidFill>
                <a:effectLst/>
              </a:rPr>
              <a:t> </a:t>
            </a:r>
          </a:p>
        </p:txBody>
      </p:sp>
      <p:pic>
        <p:nvPicPr>
          <p:cNvPr id="7" name="그림 6"/>
          <p:cNvPicPr>
            <a:picLocks noChangeAspect="1"/>
          </p:cNvPicPr>
          <p:nvPr/>
        </p:nvPicPr>
        <p:blipFill rotWithShape="1">
          <a:blip r:embed="rId6"/>
          <a:srcRect l="17511" t="47899" r="16921" b="31089"/>
          <a:stretch/>
        </p:blipFill>
        <p:spPr>
          <a:xfrm>
            <a:off x="2098762" y="1687116"/>
            <a:ext cx="7992888" cy="1440160"/>
          </a:xfrm>
          <a:prstGeom prst="rect">
            <a:avLst/>
          </a:prstGeom>
        </p:spPr>
      </p:pic>
    </p:spTree>
    <p:extLst>
      <p:ext uri="{BB962C8B-B14F-4D97-AF65-F5344CB8AC3E}">
        <p14:creationId xmlns:p14="http://schemas.microsoft.com/office/powerpoint/2010/main" val="3643836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5" name="그림 4"/>
          <p:cNvPicPr>
            <a:picLocks noChangeAspect="1"/>
          </p:cNvPicPr>
          <p:nvPr/>
        </p:nvPicPr>
        <p:blipFill rotWithShape="1">
          <a:blip r:embed="rId6"/>
          <a:srcRect l="21056" t="20582" r="19874" b="6924"/>
          <a:stretch/>
        </p:blipFill>
        <p:spPr>
          <a:xfrm>
            <a:off x="2566814" y="1412776"/>
            <a:ext cx="7200800" cy="4968552"/>
          </a:xfrm>
          <a:prstGeom prst="rect">
            <a:avLst/>
          </a:prstGeom>
        </p:spPr>
      </p:pic>
    </p:spTree>
    <p:extLst>
      <p:ext uri="{BB962C8B-B14F-4D97-AF65-F5344CB8AC3E}">
        <p14:creationId xmlns:p14="http://schemas.microsoft.com/office/powerpoint/2010/main" val="2015330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2" name="그림 1"/>
          <p:cNvPicPr>
            <a:picLocks noChangeAspect="1"/>
          </p:cNvPicPr>
          <p:nvPr/>
        </p:nvPicPr>
        <p:blipFill rotWithShape="1">
          <a:blip r:embed="rId6"/>
          <a:srcRect l="11605" t="39494" r="12196" b="25836"/>
          <a:stretch/>
        </p:blipFill>
        <p:spPr>
          <a:xfrm>
            <a:off x="1450690" y="2478006"/>
            <a:ext cx="9289032" cy="2376264"/>
          </a:xfrm>
          <a:prstGeom prst="rect">
            <a:avLst/>
          </a:prstGeom>
        </p:spPr>
      </p:pic>
    </p:spTree>
    <p:extLst>
      <p:ext uri="{BB962C8B-B14F-4D97-AF65-F5344CB8AC3E}">
        <p14:creationId xmlns:p14="http://schemas.microsoft.com/office/powerpoint/2010/main" val="3143913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타원 8"/>
          <p:cNvSpPr>
            <a:spLocks noChangeAspect="1"/>
          </p:cNvSpPr>
          <p:nvPr/>
        </p:nvSpPr>
        <p:spPr>
          <a:xfrm>
            <a:off x="5141206" y="2475000"/>
            <a:ext cx="1908000" cy="1908000"/>
          </a:xfrm>
          <a:prstGeom prst="ellipse">
            <a:avLst/>
          </a:prstGeom>
          <a:blipFill dpi="0" rotWithShape="0">
            <a:blip r:embed="rId4"/>
            <a:srcRect/>
            <a:stretch>
              <a:fillRect/>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8" name="그래픽 98" descr="말풍선">
            <a:extLst>
              <a:ext uri="{FF2B5EF4-FFF2-40B4-BE49-F238E27FC236}">
                <a16:creationId xmlns="" xmlns:a16="http://schemas.microsoft.com/office/drawing/2014/main" id="{95313338-7FC4-4BB4-B633-30868484556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012330" y="754710"/>
            <a:ext cx="790419" cy="743996"/>
          </a:xfrm>
          <a:prstGeom prst="rect">
            <a:avLst/>
          </a:prstGeom>
          <a:noFill/>
          <a:ln>
            <a:solidFill>
              <a:schemeClr val="tx1"/>
            </a:solidFill>
          </a:ln>
        </p:spPr>
      </p:pic>
      <p:sp>
        <p:nvSpPr>
          <p:cNvPr id="2" name="직사각형 1"/>
          <p:cNvSpPr/>
          <p:nvPr/>
        </p:nvSpPr>
        <p:spPr>
          <a:xfrm>
            <a:off x="0" y="3429000"/>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0" name="직선 연결선 49">
            <a:extLst>
              <a:ext uri="{FF2B5EF4-FFF2-40B4-BE49-F238E27FC236}">
                <a16:creationId xmlns="" xmlns:a16="http://schemas.microsoft.com/office/drawing/2014/main" id="{8B9256A1-533E-40A4-B514-6D08F39284C1}"/>
              </a:ext>
            </a:extLst>
          </p:cNvPr>
          <p:cNvCxnSpPr>
            <a:cxnSpLocks/>
          </p:cNvCxnSpPr>
          <p:nvPr/>
        </p:nvCxnSpPr>
        <p:spPr>
          <a:xfrm>
            <a:off x="11351790" y="4475743"/>
            <a:ext cx="0" cy="1656184"/>
          </a:xfrm>
          <a:prstGeom prst="line">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570814" y="4725144"/>
            <a:ext cx="5048781" cy="1200329"/>
          </a:xfrm>
          <a:prstGeom prst="rect">
            <a:avLst/>
          </a:prstGeom>
          <a:noFill/>
        </p:spPr>
        <p:txBody>
          <a:bodyPr wrap="square" lIns="90000" rIns="90000" rtlCol="0" anchor="ctr" anchorCtr="0">
            <a:spAutoFit/>
          </a:bodyPr>
          <a:lstStyle/>
          <a:p>
            <a:pPr algn="dist"/>
            <a:r>
              <a:rPr lang="en-US" altLang="ko-KR" dirty="0" smtClean="0">
                <a:ln>
                  <a:solidFill>
                    <a:prstClr val="black">
                      <a:alpha val="0"/>
                    </a:prstClr>
                  </a:solidFill>
                </a:ln>
                <a:latin typeface="Josefin Sans" panose="00000500000000000000" pitchFamily="2" charset="0"/>
                <a:ea typeface="KoPub돋움체 Bold" panose="00000800000000000000" pitchFamily="2" charset="-127"/>
                <a:cs typeface="Kanit SemiBold" panose="00000700000000000000" pitchFamily="2" charset="-34"/>
              </a:rPr>
              <a:t>ROJECT DESCRPITION</a:t>
            </a:r>
          </a:p>
          <a:p>
            <a:pPr algn="dist"/>
            <a:r>
              <a:rPr lang="en-US" altLang="ko-KR" dirty="0" smtClean="0">
                <a:ln>
                  <a:solidFill>
                    <a:prstClr val="black">
                      <a:alpha val="0"/>
                    </a:prstClr>
                  </a:solidFill>
                </a:ln>
                <a:latin typeface="Josefin Sans" panose="00000500000000000000" pitchFamily="2" charset="0"/>
                <a:ea typeface="KoPub돋움체 Bold" panose="00000800000000000000" pitchFamily="2" charset="-127"/>
                <a:cs typeface="Kanit SemiBold" panose="00000700000000000000" pitchFamily="2" charset="-34"/>
              </a:rPr>
              <a:t>DATA</a:t>
            </a:r>
          </a:p>
          <a:p>
            <a:pPr algn="dist"/>
            <a:r>
              <a:rPr lang="en-US" altLang="ko-KR" dirty="0" smtClean="0">
                <a:ln>
                  <a:solidFill>
                    <a:prstClr val="black">
                      <a:alpha val="0"/>
                    </a:prstClr>
                  </a:solidFill>
                </a:ln>
                <a:latin typeface="Josefin Sans" panose="00000500000000000000" pitchFamily="2" charset="0"/>
                <a:ea typeface="KoPub돋움체 Bold" panose="00000800000000000000" pitchFamily="2" charset="-127"/>
                <a:cs typeface="Kanit SemiBold" panose="00000700000000000000" pitchFamily="2" charset="-34"/>
              </a:rPr>
              <a:t>DICOM FILES AND MEDICAL IMAGE</a:t>
            </a:r>
          </a:p>
          <a:p>
            <a:pPr algn="dist"/>
            <a:r>
              <a:rPr lang="en-US" altLang="ko-KR" dirty="0" smtClean="0">
                <a:ln>
                  <a:solidFill>
                    <a:prstClr val="black">
                      <a:alpha val="0"/>
                    </a:prstClr>
                  </a:solidFill>
                </a:ln>
                <a:latin typeface="Josefin Sans" panose="00000500000000000000" pitchFamily="2" charset="0"/>
                <a:ea typeface="KoPub돋움체 Bold" panose="00000800000000000000" pitchFamily="2" charset="-127"/>
                <a:cs typeface="Kanit SemiBold" panose="00000700000000000000" pitchFamily="2" charset="-34"/>
              </a:rPr>
              <a:t>EXPLORING THE DATA AND LABLES</a:t>
            </a:r>
          </a:p>
        </p:txBody>
      </p:sp>
      <p:cxnSp>
        <p:nvCxnSpPr>
          <p:cNvPr id="63" name="직선 연결선 62">
            <a:extLst>
              <a:ext uri="{FF2B5EF4-FFF2-40B4-BE49-F238E27FC236}">
                <a16:creationId xmlns="" xmlns:a16="http://schemas.microsoft.com/office/drawing/2014/main" id="{8B9256A1-533E-40A4-B514-6D08F39284C1}"/>
              </a:ext>
            </a:extLst>
          </p:cNvPr>
          <p:cNvCxnSpPr>
            <a:cxnSpLocks/>
          </p:cNvCxnSpPr>
          <p:nvPr/>
        </p:nvCxnSpPr>
        <p:spPr>
          <a:xfrm>
            <a:off x="1012330" y="4491298"/>
            <a:ext cx="0" cy="1656184"/>
          </a:xfrm>
          <a:prstGeom prst="line">
            <a:avLst/>
          </a:prstGeom>
          <a:noFill/>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3" y="0"/>
            <a:ext cx="12190413"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2" name="그림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35" name="직사각형 34">
            <a:extLst>
              <a:ext uri="{FF2B5EF4-FFF2-40B4-BE49-F238E27FC236}">
                <a16:creationId xmlns="" xmlns:a16="http://schemas.microsoft.com/office/drawing/2014/main" id="{0B6D5462-121D-4B77-A76C-2445D8A093AE}"/>
              </a:ext>
            </a:extLst>
          </p:cNvPr>
          <p:cNvSpPr/>
          <p:nvPr/>
        </p:nvSpPr>
        <p:spPr>
          <a:xfrm>
            <a:off x="2062758" y="695287"/>
            <a:ext cx="2593030" cy="4097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4" name="TextBox 43">
            <a:extLst>
              <a:ext uri="{FF2B5EF4-FFF2-40B4-BE49-F238E27FC236}">
                <a16:creationId xmlns="" xmlns:a16="http://schemas.microsoft.com/office/drawing/2014/main" id="{EBF52F07-61F0-40F4-A1B3-945D174F13BF}"/>
              </a:ext>
            </a:extLst>
          </p:cNvPr>
          <p:cNvSpPr txBox="1"/>
          <p:nvPr/>
        </p:nvSpPr>
        <p:spPr>
          <a:xfrm>
            <a:off x="2887560" y="704976"/>
            <a:ext cx="768159" cy="400110"/>
          </a:xfrm>
          <a:prstGeom prst="rect">
            <a:avLst/>
          </a:prstGeom>
          <a:noFill/>
          <a:ln>
            <a:solidFill>
              <a:schemeClr val="bg1"/>
            </a:solidFill>
          </a:ln>
        </p:spPr>
        <p:txBody>
          <a:bodyPr wrap="none" rtlCol="0">
            <a:spAutoFit/>
          </a:bodyPr>
          <a:lstStyle/>
          <a:p>
            <a:r>
              <a:rPr lang="en-US" altLang="ko-KR" sz="2000" dirty="0" smtClean="0">
                <a:ln>
                  <a:solidFill>
                    <a:schemeClr val="accent1">
                      <a:shade val="50000"/>
                      <a:alpha val="0"/>
                    </a:schemeClr>
                  </a:solidFill>
                </a:ln>
                <a:solidFill>
                  <a:schemeClr val="bg1"/>
                </a:solidFill>
                <a:latin typeface="Impact" panose="020B0806030902050204" pitchFamily="34" charset="0"/>
                <a:ea typeface="KoPub돋움체 Bold" panose="00000800000000000000" pitchFamily="2" charset="-127"/>
              </a:rPr>
              <a:t>INDEX</a:t>
            </a:r>
            <a:endParaRPr lang="en-US" altLang="ko-KR" sz="2000" dirty="0">
              <a:ln>
                <a:solidFill>
                  <a:schemeClr val="accent1">
                    <a:shade val="50000"/>
                    <a:alpha val="0"/>
                  </a:schemeClr>
                </a:solidFill>
              </a:ln>
              <a:solidFill>
                <a:schemeClr val="bg1"/>
              </a:solidFill>
              <a:latin typeface="Impact" panose="020B0806030902050204" pitchFamily="34" charset="0"/>
              <a:ea typeface="KoPub돋움체 Bold" panose="00000800000000000000" pitchFamily="2" charset="-127"/>
            </a:endParaRPr>
          </a:p>
        </p:txBody>
      </p:sp>
      <p:sp>
        <p:nvSpPr>
          <p:cNvPr id="13" name="직사각형 1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44810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5" name="직사각형 4"/>
          <p:cNvSpPr/>
          <p:nvPr/>
        </p:nvSpPr>
        <p:spPr>
          <a:xfrm>
            <a:off x="622697" y="3619481"/>
            <a:ext cx="10693071" cy="2862322"/>
          </a:xfrm>
          <a:prstGeom prst="rect">
            <a:avLst/>
          </a:prstGeom>
        </p:spPr>
        <p:txBody>
          <a:bodyPr wrap="square">
            <a:spAutoFit/>
          </a:bodyPr>
          <a:lstStyle/>
          <a:p>
            <a:r>
              <a:rPr lang="en-US" altLang="ko-KR" dirty="0">
                <a:solidFill>
                  <a:schemeClr val="bg1"/>
                </a:solidFill>
                <a:latin typeface="Atlas Grotesk"/>
              </a:rPr>
              <a:t>Exploring Detailed Labels</a:t>
            </a:r>
          </a:p>
          <a:p>
            <a:r>
              <a:rPr lang="en-US" altLang="ko-KR" dirty="0">
                <a:solidFill>
                  <a:schemeClr val="bg1"/>
                </a:solidFill>
                <a:latin typeface="Atlas Grotesk"/>
              </a:rPr>
              <a:t>In this challenge, the primary endpoint will be the detection of bounding boxes consisting of a binary classification---e.g. the presence or absence of pneumonia. However, in addition to the binary classification, each bounding box </a:t>
            </a:r>
            <a:r>
              <a:rPr lang="en-US" altLang="ko-KR" i="1" dirty="0" err="1">
                <a:solidFill>
                  <a:schemeClr val="bg1"/>
                </a:solidFill>
                <a:latin typeface="Atlas Grotesk"/>
              </a:rPr>
              <a:t>without</a:t>
            </a:r>
            <a:r>
              <a:rPr lang="en-US" altLang="ko-KR" dirty="0" err="1">
                <a:solidFill>
                  <a:schemeClr val="bg1"/>
                </a:solidFill>
                <a:latin typeface="Atlas Grotesk"/>
              </a:rPr>
              <a:t>pneumonia</a:t>
            </a:r>
            <a:r>
              <a:rPr lang="en-US" altLang="ko-KR" dirty="0">
                <a:solidFill>
                  <a:schemeClr val="bg1"/>
                </a:solidFill>
                <a:latin typeface="Atlas Grotesk"/>
              </a:rPr>
              <a:t> is further categorized into </a:t>
            </a:r>
            <a:r>
              <a:rPr lang="en-US" altLang="ko-KR" i="1" dirty="0">
                <a:solidFill>
                  <a:schemeClr val="bg1"/>
                </a:solidFill>
                <a:latin typeface="Atlas Grotesk"/>
              </a:rPr>
              <a:t>normal</a:t>
            </a:r>
            <a:r>
              <a:rPr lang="en-US" altLang="ko-KR" dirty="0">
                <a:solidFill>
                  <a:schemeClr val="bg1"/>
                </a:solidFill>
                <a:latin typeface="Atlas Grotesk"/>
              </a:rPr>
              <a:t> or </a:t>
            </a:r>
            <a:r>
              <a:rPr lang="en-US" altLang="ko-KR" i="1" dirty="0">
                <a:solidFill>
                  <a:schemeClr val="bg1"/>
                </a:solidFill>
                <a:latin typeface="Atlas Grotesk"/>
              </a:rPr>
              <a:t>no lung opacity / not normal</a:t>
            </a:r>
            <a:r>
              <a:rPr lang="en-US" altLang="ko-KR" dirty="0">
                <a:solidFill>
                  <a:schemeClr val="bg1"/>
                </a:solidFill>
                <a:latin typeface="Atlas Grotesk"/>
              </a:rPr>
              <a:t>. This extra third class indicates that while pneumonia was determined not to be present, there was nonetheless some type of abnormality on the image---and oftentimes this finding may mimic the appearance of true pneumonia. Keep in mind that this extra class is provided as supplemental information to help improve algorithm accuracy if needed; generation of this separate class </a:t>
            </a:r>
            <a:r>
              <a:rPr lang="en-US" altLang="ko-KR" b="1" dirty="0">
                <a:solidFill>
                  <a:schemeClr val="bg1"/>
                </a:solidFill>
                <a:latin typeface="Atlas Grotesk"/>
              </a:rPr>
              <a:t>will not</a:t>
            </a:r>
            <a:r>
              <a:rPr lang="en-US" altLang="ko-KR" dirty="0">
                <a:solidFill>
                  <a:schemeClr val="bg1"/>
                </a:solidFill>
                <a:latin typeface="Atlas Grotesk"/>
              </a:rPr>
              <a:t> be a formal metric used to evaluate performance in this competition.</a:t>
            </a:r>
            <a:endParaRPr lang="en-US" altLang="ko-KR" b="0" i="0" dirty="0">
              <a:solidFill>
                <a:schemeClr val="bg1"/>
              </a:solidFill>
              <a:effectLst/>
              <a:latin typeface="Atlas Grotesk"/>
            </a:endParaRPr>
          </a:p>
        </p:txBody>
      </p:sp>
      <p:pic>
        <p:nvPicPr>
          <p:cNvPr id="6" name="그림 5"/>
          <p:cNvPicPr>
            <a:picLocks noChangeAspect="1"/>
          </p:cNvPicPr>
          <p:nvPr/>
        </p:nvPicPr>
        <p:blipFill rotWithShape="1">
          <a:blip r:embed="rId6"/>
          <a:srcRect l="11605" t="41595" r="11605" b="43696"/>
          <a:stretch/>
        </p:blipFill>
        <p:spPr>
          <a:xfrm>
            <a:off x="1288712" y="1773150"/>
            <a:ext cx="9361040" cy="1008112"/>
          </a:xfrm>
          <a:prstGeom prst="rect">
            <a:avLst/>
          </a:prstGeom>
        </p:spPr>
      </p:pic>
    </p:spTree>
    <p:extLst>
      <p:ext uri="{BB962C8B-B14F-4D97-AF65-F5344CB8AC3E}">
        <p14:creationId xmlns:p14="http://schemas.microsoft.com/office/powerpoint/2010/main" val="3061798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2" name="그림 1"/>
          <p:cNvPicPr>
            <a:picLocks noChangeAspect="1"/>
          </p:cNvPicPr>
          <p:nvPr/>
        </p:nvPicPr>
        <p:blipFill rotWithShape="1">
          <a:blip r:embed="rId6"/>
          <a:srcRect l="16921" t="32139" r="16921" b="55253"/>
          <a:stretch/>
        </p:blipFill>
        <p:spPr>
          <a:xfrm>
            <a:off x="2062758" y="1878645"/>
            <a:ext cx="8064896" cy="864096"/>
          </a:xfrm>
          <a:prstGeom prst="rect">
            <a:avLst/>
          </a:prstGeom>
        </p:spPr>
      </p:pic>
      <p:sp>
        <p:nvSpPr>
          <p:cNvPr id="7" name="직사각형 6"/>
          <p:cNvSpPr/>
          <p:nvPr/>
        </p:nvSpPr>
        <p:spPr>
          <a:xfrm>
            <a:off x="555914" y="3519010"/>
            <a:ext cx="11078584" cy="3139321"/>
          </a:xfrm>
          <a:prstGeom prst="rect">
            <a:avLst/>
          </a:prstGeom>
        </p:spPr>
        <p:txBody>
          <a:bodyPr wrap="square">
            <a:spAutoFit/>
          </a:bodyPr>
          <a:lstStyle/>
          <a:p>
            <a:r>
              <a:rPr lang="en-US" altLang="ko-KR" dirty="0">
                <a:solidFill>
                  <a:schemeClr val="bg1"/>
                </a:solidFill>
                <a:latin typeface="Atlas Grotesk"/>
              </a:rPr>
              <a:t>While the image displayed inline within the notebook is small, as a radiologist it is evident that the patient has several well circumscribed nodular densities in the left lung (right side of image). In addition there is a large chest tube in the right lung (left side of the image) which has been placed to drain fluid accumulation (e.g. pleural effusion) at the right lung base that also demonstrates overlying patchy densities (e.g. possibly atelectasis or partial lung collapse).</a:t>
            </a:r>
          </a:p>
          <a:p>
            <a:r>
              <a:rPr lang="en-US" altLang="ko-KR" dirty="0">
                <a:solidFill>
                  <a:schemeClr val="bg1"/>
                </a:solidFill>
                <a:latin typeface="Atlas Grotesk"/>
              </a:rPr>
              <a:t>As you can see, there are a number of abnormalities on the image, and the determination that none of these findings correlate to pneumonia is somewhat subjective even among expert physicians. Therefore, as is almost always the case in medical imaging datasets, the provided ground-truth labels are far from 100% objective. Keep this in mind as you develop your algorithm, and consider consultation with a radiologist physician to help determine an optimal strategy for mitigating these </a:t>
            </a:r>
            <a:r>
              <a:rPr lang="en-US" altLang="ko-KR" dirty="0" err="1">
                <a:solidFill>
                  <a:schemeClr val="bg1"/>
                </a:solidFill>
                <a:latin typeface="Atlas Grotesk"/>
              </a:rPr>
              <a:t>discrepencies</a:t>
            </a:r>
            <a:r>
              <a:rPr lang="en-US" altLang="ko-KR" dirty="0">
                <a:solidFill>
                  <a:schemeClr val="bg1"/>
                </a:solidFill>
                <a:latin typeface="Atlas Grotesk"/>
              </a:rPr>
              <a:t>.</a:t>
            </a:r>
            <a:endParaRPr lang="en-US" altLang="ko-KR" b="0" i="0" dirty="0">
              <a:solidFill>
                <a:schemeClr val="bg1"/>
              </a:solidFill>
              <a:effectLst/>
              <a:latin typeface="Atlas Grotesk"/>
            </a:endParaRPr>
          </a:p>
        </p:txBody>
      </p:sp>
    </p:spTree>
    <p:extLst>
      <p:ext uri="{BB962C8B-B14F-4D97-AF65-F5344CB8AC3E}">
        <p14:creationId xmlns:p14="http://schemas.microsoft.com/office/powerpoint/2010/main" val="1837336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11104908" y="5302310"/>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EXPLORING THE DATA AND LABLES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5" name="그림 4"/>
          <p:cNvPicPr>
            <a:picLocks noChangeAspect="1"/>
          </p:cNvPicPr>
          <p:nvPr/>
        </p:nvPicPr>
        <p:blipFill rotWithShape="1">
          <a:blip r:embed="rId6"/>
          <a:srcRect l="11224" t="42025" r="11395" b="35911"/>
          <a:stretch/>
        </p:blipFill>
        <p:spPr>
          <a:xfrm>
            <a:off x="1378682" y="1462754"/>
            <a:ext cx="9433048" cy="1512168"/>
          </a:xfrm>
          <a:prstGeom prst="rect">
            <a:avLst/>
          </a:prstGeom>
        </p:spPr>
      </p:pic>
      <p:sp>
        <p:nvSpPr>
          <p:cNvPr id="6" name="직사각형 5"/>
          <p:cNvSpPr/>
          <p:nvPr/>
        </p:nvSpPr>
        <p:spPr>
          <a:xfrm>
            <a:off x="710902" y="4782286"/>
            <a:ext cx="10298054" cy="1200329"/>
          </a:xfrm>
          <a:prstGeom prst="rect">
            <a:avLst/>
          </a:prstGeom>
        </p:spPr>
        <p:txBody>
          <a:bodyPr wrap="square">
            <a:spAutoFit/>
          </a:bodyPr>
          <a:lstStyle/>
          <a:p>
            <a:r>
              <a:rPr lang="en-US" altLang="ko-KR" dirty="0">
                <a:solidFill>
                  <a:schemeClr val="bg1"/>
                </a:solidFill>
                <a:latin typeface="Atlas Grotesk"/>
              </a:rPr>
              <a:t>As we can see, there is a relatively even split between the three classes, with nearly 2/3rd of the data comprising of no pneumonia (either completely </a:t>
            </a:r>
            <a:r>
              <a:rPr lang="en-US" altLang="ko-KR" i="1" dirty="0">
                <a:solidFill>
                  <a:schemeClr val="bg1"/>
                </a:solidFill>
                <a:latin typeface="Atlas Grotesk"/>
              </a:rPr>
              <a:t>normal</a:t>
            </a:r>
            <a:r>
              <a:rPr lang="en-US" altLang="ko-KR" dirty="0">
                <a:solidFill>
                  <a:schemeClr val="bg1"/>
                </a:solidFill>
                <a:latin typeface="Atlas Grotesk"/>
              </a:rPr>
              <a:t> or </a:t>
            </a:r>
            <a:r>
              <a:rPr lang="en-US" altLang="ko-KR" i="1" dirty="0">
                <a:solidFill>
                  <a:schemeClr val="bg1"/>
                </a:solidFill>
                <a:latin typeface="Atlas Grotesk"/>
              </a:rPr>
              <a:t>no lung opacity / not normal</a:t>
            </a:r>
            <a:r>
              <a:rPr lang="en-US" altLang="ko-KR" dirty="0">
                <a:solidFill>
                  <a:schemeClr val="bg1"/>
                </a:solidFill>
                <a:latin typeface="Atlas Grotesk"/>
              </a:rPr>
              <a:t>). Compared to most medical imaging datasets, where the prevalence of disease is quite low, this dataset has been significantly enriched with pathology.</a:t>
            </a:r>
            <a:endParaRPr lang="ko-KR" altLang="en-US" dirty="0">
              <a:solidFill>
                <a:schemeClr val="bg1"/>
              </a:solidFill>
            </a:endParaRPr>
          </a:p>
        </p:txBody>
      </p:sp>
      <p:sp>
        <p:nvSpPr>
          <p:cNvPr id="8" name="직사각형 7"/>
          <p:cNvSpPr/>
          <p:nvPr/>
        </p:nvSpPr>
        <p:spPr>
          <a:xfrm>
            <a:off x="816545" y="3655731"/>
            <a:ext cx="9995185" cy="923330"/>
          </a:xfrm>
          <a:prstGeom prst="rect">
            <a:avLst/>
          </a:prstGeom>
        </p:spPr>
        <p:txBody>
          <a:bodyPr wrap="square">
            <a:spAutoFit/>
          </a:bodyPr>
          <a:lstStyle/>
          <a:p>
            <a:r>
              <a:rPr lang="en-US" altLang="ko-KR" dirty="0">
                <a:solidFill>
                  <a:schemeClr val="bg1"/>
                </a:solidFill>
                <a:latin typeface="Atlas Grotesk"/>
              </a:rPr>
              <a:t>Label Summary</a:t>
            </a:r>
          </a:p>
          <a:p>
            <a:r>
              <a:rPr lang="en-US" altLang="ko-KR" dirty="0">
                <a:solidFill>
                  <a:schemeClr val="bg1"/>
                </a:solidFill>
                <a:latin typeface="Atlas Grotesk"/>
              </a:rPr>
              <a:t>Finally, let us take a closer look at the distribution of labels in the dataset. To do so we will first parse the detailed label information:</a:t>
            </a:r>
            <a:endParaRPr lang="en-US" altLang="ko-KR" b="0" i="0" dirty="0">
              <a:solidFill>
                <a:schemeClr val="bg1"/>
              </a:solidFill>
              <a:effectLst/>
              <a:latin typeface="Atlas Grotesk"/>
            </a:endParaRPr>
          </a:p>
        </p:txBody>
      </p:sp>
    </p:spTree>
    <p:extLst>
      <p:ext uri="{BB962C8B-B14F-4D97-AF65-F5344CB8AC3E}">
        <p14:creationId xmlns:p14="http://schemas.microsoft.com/office/powerpoint/2010/main" val="2047447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0" y="0"/>
            <a:ext cx="12190413" cy="6858000"/>
          </a:xfrm>
          <a:custGeom>
            <a:avLst/>
            <a:gdLst/>
            <a:ahLst/>
            <a:cxnLst/>
            <a:rect l="l" t="t" r="r" b="b"/>
            <a:pathLst>
              <a:path w="12190413" h="6858000">
                <a:moveTo>
                  <a:pt x="3982386" y="0"/>
                </a:moveTo>
                <a:lnTo>
                  <a:pt x="8163633" y="0"/>
                </a:lnTo>
                <a:lnTo>
                  <a:pt x="6073009" y="2742145"/>
                </a:lnTo>
                <a:close/>
                <a:moveTo>
                  <a:pt x="0" y="0"/>
                </a:moveTo>
                <a:lnTo>
                  <a:pt x="2877029" y="0"/>
                </a:lnTo>
                <a:lnTo>
                  <a:pt x="6095206" y="4221088"/>
                </a:lnTo>
                <a:lnTo>
                  <a:pt x="9313383" y="0"/>
                </a:lnTo>
                <a:lnTo>
                  <a:pt x="12190413" y="0"/>
                </a:lnTo>
                <a:lnTo>
                  <a:pt x="12190413"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6033369" y="6026248"/>
            <a:ext cx="123675" cy="831752"/>
            <a:chOff x="6033369" y="6026248"/>
            <a:chExt cx="123675" cy="831752"/>
          </a:xfrm>
        </p:grpSpPr>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직사각형 18"/>
          <p:cNvSpPr/>
          <p:nvPr/>
        </p:nvSpPr>
        <p:spPr>
          <a:xfrm>
            <a:off x="5562049" y="1056074"/>
            <a:ext cx="106631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ko-KR" sz="1000" b="1" dirty="0" smtClean="0">
                <a:ln>
                  <a:solidFill>
                    <a:schemeClr val="accent1">
                      <a:alpha val="0"/>
                    </a:schemeClr>
                  </a:solidFill>
                </a:ln>
                <a:solidFill>
                  <a:schemeClr val="bg1"/>
                </a:solidFill>
                <a:latin typeface="Segoe Script" panose="020B0504020000000003" pitchFamily="34" charset="0"/>
              </a:rPr>
              <a:t>Team Project</a:t>
            </a:r>
            <a:endParaRPr lang="en-US" altLang="ko-KR" sz="1000" b="1" dirty="0">
              <a:ln>
                <a:solidFill>
                  <a:schemeClr val="accent1">
                    <a:alpha val="0"/>
                  </a:schemeClr>
                </a:solidFill>
              </a:ln>
              <a:solidFill>
                <a:schemeClr val="bg1"/>
              </a:solidFill>
              <a:latin typeface="Segoe Script" panose="020B0504020000000003" pitchFamily="34" charset="0"/>
            </a:endParaRPr>
          </a:p>
        </p:txBody>
      </p:sp>
      <p:sp>
        <p:nvSpPr>
          <p:cNvPr id="20" name="TextBox 19"/>
          <p:cNvSpPr txBox="1"/>
          <p:nvPr/>
        </p:nvSpPr>
        <p:spPr>
          <a:xfrm>
            <a:off x="5375206" y="5661249"/>
            <a:ext cx="1440000" cy="246221"/>
          </a:xfrm>
          <a:prstGeom prst="rect">
            <a:avLst/>
          </a:prstGeom>
          <a:noFill/>
        </p:spPr>
        <p:txBody>
          <a:bodyPr wrap="square" lIns="90000" rIns="90000" rtlCol="0" anchor="ctr" anchorCtr="0">
            <a:spAutoFit/>
          </a:bodyPr>
          <a:lstStyle/>
          <a:p>
            <a:pPr algn="dist"/>
            <a:r>
              <a:rPr lang="en-US" altLang="ko-KR" sz="1000" dirty="0" smtClean="0">
                <a:ln>
                  <a:solidFill>
                    <a:prstClr val="black">
                      <a:alpha val="0"/>
                    </a:prstClr>
                  </a:solidFill>
                </a:ln>
                <a:solidFill>
                  <a:prstClr val="white"/>
                </a:solidFill>
                <a:latin typeface="Josefin Sans" panose="00000500000000000000" pitchFamily="2" charset="0"/>
                <a:ea typeface="Roboto Black" panose="02000000000000000000" pitchFamily="2" charset="0"/>
                <a:cs typeface="Kanit SemiBold" panose="00000700000000000000" pitchFamily="2" charset="-34"/>
              </a:rPr>
              <a:t>THANK YOU</a:t>
            </a:r>
            <a:endParaRPr lang="ko-KR" altLang="en-US" sz="1000" dirty="0">
              <a:ln>
                <a:solidFill>
                  <a:prstClr val="black">
                    <a:alpha val="0"/>
                  </a:prstClr>
                </a:solidFill>
              </a:ln>
              <a:solidFill>
                <a:prstClr val="white"/>
              </a:solidFill>
              <a:latin typeface="Josefin Sans" panose="00000500000000000000" pitchFamily="2" charset="0"/>
              <a:ea typeface="KoPub돋움체 Bold" panose="00000800000000000000" pitchFamily="2" charset="-127"/>
              <a:cs typeface="Kanit SemiBold" panose="00000700000000000000" pitchFamily="2" charset="-34"/>
            </a:endParaRPr>
          </a:p>
        </p:txBody>
      </p:sp>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426" y="4476626"/>
            <a:ext cx="927559" cy="927559"/>
          </a:xfrm>
          <a:prstGeom prst="rect">
            <a:avLst/>
          </a:prstGeom>
        </p:spPr>
      </p:pic>
      <p:sp>
        <p:nvSpPr>
          <p:cNvPr id="13" name="직사각형 12"/>
          <p:cNvSpPr/>
          <p:nvPr/>
        </p:nvSpPr>
        <p:spPr>
          <a:xfrm>
            <a:off x="6164587" y="4476626"/>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2529824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p:cNvGrpSpPr/>
          <p:nvPr/>
        </p:nvGrpSpPr>
        <p:grpSpPr>
          <a:xfrm>
            <a:off x="6033369" y="6026248"/>
            <a:ext cx="123675" cy="831752"/>
            <a:chOff x="6033369" y="6026248"/>
            <a:chExt cx="123675" cy="831752"/>
          </a:xfrm>
        </p:grpSpPr>
        <p:pic>
          <p:nvPicPr>
            <p:cNvPr id="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직선 연결선 66"/>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타원 27">
            <a:extLst>
              <a:ext uri="{FF2B5EF4-FFF2-40B4-BE49-F238E27FC236}">
                <a16:creationId xmlns:a16="http://schemas.microsoft.com/office/drawing/2014/main" xmlns="" id="{C1E8CB68-60D6-475F-8409-BB9A6CCBBD8E}"/>
              </a:ext>
            </a:extLst>
          </p:cNvPr>
          <p:cNvSpPr/>
          <p:nvPr/>
        </p:nvSpPr>
        <p:spPr>
          <a:xfrm>
            <a:off x="4466913" y="2172447"/>
            <a:ext cx="2997200" cy="2997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xmlns="" id="{8017B411-4D2D-4FBB-A7CD-4475F1ED8E0E}"/>
              </a:ext>
            </a:extLst>
          </p:cNvPr>
          <p:cNvSpPr txBox="1"/>
          <p:nvPr/>
        </p:nvSpPr>
        <p:spPr>
          <a:xfrm>
            <a:off x="5440684" y="2769347"/>
            <a:ext cx="702436" cy="769441"/>
          </a:xfrm>
          <a:prstGeom prst="rect">
            <a:avLst/>
          </a:prstGeom>
          <a:noFill/>
        </p:spPr>
        <p:txBody>
          <a:bodyPr wrap="none" rtlCol="0">
            <a:spAutoFit/>
          </a:bodyPr>
          <a:lstStyle/>
          <a:p>
            <a:r>
              <a:rPr lang="en-US" altLang="ko-KR" sz="4400" i="1" dirty="0">
                <a:latin typeface="Impact" panose="020B0806030902050204" pitchFamily="34" charset="0"/>
              </a:rPr>
              <a:t>01</a:t>
            </a:r>
            <a:endParaRPr lang="ko-KR" altLang="en-US" sz="4400" i="1" dirty="0">
              <a:latin typeface="Impact" panose="020B0806030902050204" pitchFamily="34" charset="0"/>
            </a:endParaRPr>
          </a:p>
        </p:txBody>
      </p:sp>
      <p:sp>
        <p:nvSpPr>
          <p:cNvPr id="30" name="TextBox 29">
            <a:extLst>
              <a:ext uri="{FF2B5EF4-FFF2-40B4-BE49-F238E27FC236}">
                <a16:creationId xmlns:a16="http://schemas.microsoft.com/office/drawing/2014/main" xmlns="" id="{33839081-2D54-4929-A45A-39F794D27F9F}"/>
              </a:ext>
            </a:extLst>
          </p:cNvPr>
          <p:cNvSpPr txBox="1"/>
          <p:nvPr/>
        </p:nvSpPr>
        <p:spPr>
          <a:xfrm>
            <a:off x="5044427" y="3598593"/>
            <a:ext cx="1842171" cy="954107"/>
          </a:xfrm>
          <a:prstGeom prst="rect">
            <a:avLst/>
          </a:prstGeom>
          <a:noFill/>
        </p:spPr>
        <p:txBody>
          <a:bodyPr wrap="non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PROJECT</a:t>
            </a:r>
          </a:p>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DESCRIPTION</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cxnSp>
        <p:nvCxnSpPr>
          <p:cNvPr id="31" name="직선 연결선 30">
            <a:extLst>
              <a:ext uri="{FF2B5EF4-FFF2-40B4-BE49-F238E27FC236}">
                <a16:creationId xmlns:a16="http://schemas.microsoft.com/office/drawing/2014/main" xmlns="" id="{B45893A6-0A4E-4203-B756-AAF5E941009C}"/>
              </a:ext>
            </a:extLst>
          </p:cNvPr>
          <p:cNvCxnSpPr>
            <a:cxnSpLocks/>
          </p:cNvCxnSpPr>
          <p:nvPr/>
        </p:nvCxnSpPr>
        <p:spPr>
          <a:xfrm rot="5400000">
            <a:off x="5899034" y="2528051"/>
            <a:ext cx="0" cy="301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7" name="직사각형 16"/>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2589062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5133748" y="5326604"/>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1267974" y="3997102"/>
            <a:ext cx="9654464" cy="1754326"/>
          </a:xfrm>
          <a:prstGeom prst="rect">
            <a:avLst/>
          </a:prstGeom>
        </p:spPr>
        <p:txBody>
          <a:bodyPr wrap="square">
            <a:spAutoFit/>
          </a:bodyPr>
          <a:lstStyle/>
          <a:p>
            <a:r>
              <a:rPr lang="en-US" altLang="ko-KR" dirty="0">
                <a:solidFill>
                  <a:schemeClr val="bg1"/>
                </a:solidFill>
                <a:latin typeface="Atlas Grotesk"/>
              </a:rPr>
              <a:t> In this competition, the primary endpoint will be the detection of bounding boxes corresponding to the diagnosis of pneumonia (e.g. lung infection) on chest radiographs, a special 2D high resolution grayscale medical image. Note that </a:t>
            </a:r>
            <a:r>
              <a:rPr lang="en-US" altLang="ko-KR" dirty="0" err="1">
                <a:solidFill>
                  <a:schemeClr val="bg1"/>
                </a:solidFill>
                <a:latin typeface="Atlas Grotesk"/>
              </a:rPr>
              <a:t>pnuemonia</a:t>
            </a:r>
            <a:r>
              <a:rPr lang="en-US" altLang="ko-KR" dirty="0">
                <a:solidFill>
                  <a:schemeClr val="bg1"/>
                </a:solidFill>
                <a:latin typeface="Atlas Grotesk"/>
              </a:rPr>
              <a:t> is just one of many possible disease processes that can occur on a chest radiograph, and that any given single image may contain 0, 1 or many boxes corresponding to possible pneumonia locations.</a:t>
            </a:r>
            <a:endParaRPr lang="ko-KR" altLang="en-US" dirty="0">
              <a:solidFill>
                <a:schemeClr val="bg1"/>
              </a:solidFill>
            </a:endParaRPr>
          </a:p>
        </p:txBody>
      </p: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337286" y="666823"/>
            <a:ext cx="3969367"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PROJECT DESCRIPTION</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22" name="직사각형 21"/>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3" name="그림 2"/>
          <p:cNvPicPr>
            <a:picLocks noChangeAspect="1"/>
          </p:cNvPicPr>
          <p:nvPr/>
        </p:nvPicPr>
        <p:blipFill rotWithShape="1">
          <a:blip r:embed="rId6"/>
          <a:srcRect l="6289" t="47899" r="5698" b="42646"/>
          <a:stretch/>
        </p:blipFill>
        <p:spPr>
          <a:xfrm>
            <a:off x="923367" y="2091234"/>
            <a:ext cx="10729192" cy="648072"/>
          </a:xfrm>
          <a:prstGeom prst="rect">
            <a:avLst/>
          </a:prstGeom>
        </p:spPr>
      </p:pic>
    </p:spTree>
    <p:extLst>
      <p:ext uri="{BB962C8B-B14F-4D97-AF65-F5344CB8AC3E}">
        <p14:creationId xmlns:p14="http://schemas.microsoft.com/office/powerpoint/2010/main" val="805845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p:cNvGrpSpPr/>
          <p:nvPr/>
        </p:nvGrpSpPr>
        <p:grpSpPr>
          <a:xfrm>
            <a:off x="6033369" y="6026248"/>
            <a:ext cx="123675" cy="831752"/>
            <a:chOff x="6033369" y="6026248"/>
            <a:chExt cx="123675" cy="831752"/>
          </a:xfrm>
        </p:grpSpPr>
        <p:pic>
          <p:nvPicPr>
            <p:cNvPr id="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직선 연결선 66"/>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타원 27">
            <a:extLst>
              <a:ext uri="{FF2B5EF4-FFF2-40B4-BE49-F238E27FC236}">
                <a16:creationId xmlns:a16="http://schemas.microsoft.com/office/drawing/2014/main" xmlns="" id="{C1E8CB68-60D6-475F-8409-BB9A6CCBBD8E}"/>
              </a:ext>
            </a:extLst>
          </p:cNvPr>
          <p:cNvSpPr/>
          <p:nvPr/>
        </p:nvSpPr>
        <p:spPr>
          <a:xfrm>
            <a:off x="4466913" y="2172447"/>
            <a:ext cx="2997200" cy="2997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xmlns="" id="{8017B411-4D2D-4FBB-A7CD-4475F1ED8E0E}"/>
              </a:ext>
            </a:extLst>
          </p:cNvPr>
          <p:cNvSpPr txBox="1"/>
          <p:nvPr/>
        </p:nvSpPr>
        <p:spPr>
          <a:xfrm>
            <a:off x="5440684" y="2769347"/>
            <a:ext cx="771365" cy="769441"/>
          </a:xfrm>
          <a:prstGeom prst="rect">
            <a:avLst/>
          </a:prstGeom>
          <a:noFill/>
        </p:spPr>
        <p:txBody>
          <a:bodyPr wrap="none" rtlCol="0">
            <a:spAutoFit/>
          </a:bodyPr>
          <a:lstStyle/>
          <a:p>
            <a:r>
              <a:rPr lang="en-US" altLang="ko-KR" sz="4400" i="1" dirty="0" smtClean="0">
                <a:latin typeface="Impact" panose="020B0806030902050204" pitchFamily="34" charset="0"/>
              </a:rPr>
              <a:t>02</a:t>
            </a:r>
            <a:endParaRPr lang="ko-KR" altLang="en-US" sz="4400" i="1" dirty="0">
              <a:latin typeface="Impact" panose="020B0806030902050204" pitchFamily="34" charset="0"/>
            </a:endParaRPr>
          </a:p>
        </p:txBody>
      </p:sp>
      <p:sp>
        <p:nvSpPr>
          <p:cNvPr id="30" name="TextBox 29">
            <a:extLst>
              <a:ext uri="{FF2B5EF4-FFF2-40B4-BE49-F238E27FC236}">
                <a16:creationId xmlns:a16="http://schemas.microsoft.com/office/drawing/2014/main" xmlns="" id="{33839081-2D54-4929-A45A-39F794D27F9F}"/>
              </a:ext>
            </a:extLst>
          </p:cNvPr>
          <p:cNvSpPr txBox="1"/>
          <p:nvPr/>
        </p:nvSpPr>
        <p:spPr>
          <a:xfrm>
            <a:off x="5497577" y="3814416"/>
            <a:ext cx="802913" cy="523220"/>
          </a:xfrm>
          <a:prstGeom prst="rect">
            <a:avLst/>
          </a:prstGeom>
          <a:noFill/>
        </p:spPr>
        <p:txBody>
          <a:bodyPr wrap="non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DATA</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cxnSp>
        <p:nvCxnSpPr>
          <p:cNvPr id="31" name="직선 연결선 30">
            <a:extLst>
              <a:ext uri="{FF2B5EF4-FFF2-40B4-BE49-F238E27FC236}">
                <a16:creationId xmlns:a16="http://schemas.microsoft.com/office/drawing/2014/main" xmlns="" id="{B45893A6-0A4E-4203-B756-AAF5E941009C}"/>
              </a:ext>
            </a:extLst>
          </p:cNvPr>
          <p:cNvCxnSpPr>
            <a:cxnSpLocks/>
          </p:cNvCxnSpPr>
          <p:nvPr/>
        </p:nvCxnSpPr>
        <p:spPr>
          <a:xfrm rot="5400000">
            <a:off x="5899034" y="2528051"/>
            <a:ext cx="0" cy="301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2" name="직사각형 11"/>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2212414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7216348" y="5326603"/>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406574" y="666823"/>
            <a:ext cx="3969367"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DATA</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5" name="그림 4"/>
          <p:cNvPicPr>
            <a:picLocks noChangeAspect="1"/>
          </p:cNvPicPr>
          <p:nvPr/>
        </p:nvPicPr>
        <p:blipFill rotWithShape="1">
          <a:blip r:embed="rId6"/>
          <a:srcRect l="5698" t="66560" r="5698" b="26086"/>
          <a:stretch/>
        </p:blipFill>
        <p:spPr>
          <a:xfrm>
            <a:off x="694606" y="2204864"/>
            <a:ext cx="10801200" cy="504056"/>
          </a:xfrm>
          <a:prstGeom prst="rect">
            <a:avLst/>
          </a:prstGeom>
        </p:spPr>
      </p:pic>
      <p:sp>
        <p:nvSpPr>
          <p:cNvPr id="9" name="Rectangle 4"/>
          <p:cNvSpPr>
            <a:spLocks noChangeArrowheads="1"/>
          </p:cNvSpPr>
          <p:nvPr/>
        </p:nvSpPr>
        <p:spPr bwMode="auto">
          <a:xfrm>
            <a:off x="622697" y="3772657"/>
            <a:ext cx="95590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The challenge data is organized in several files and folders. If you are following along in the </a:t>
            </a:r>
            <a:endParaRPr kumimoji="0" lang="en-US" altLang="ko-KR" b="0" i="0" u="none" strike="noStrike" cap="none" normalizeH="0" baseline="0" dirty="0" smtClean="0">
              <a:ln>
                <a:noFill/>
              </a:ln>
              <a:solidFill>
                <a:schemeClr val="bg1"/>
              </a:solidFill>
              <a:effectLst/>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Kaggle kernel, this data will be preloaded in the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../input</a:t>
            </a:r>
            <a:r>
              <a:rPr kumimoji="0" lang="ko-KR" altLang="ko-KR" b="0" i="0" u="none" strike="noStrike" cap="none" normalizeH="0" baseline="0" dirty="0" smtClean="0">
                <a:ln>
                  <a:noFill/>
                </a:ln>
                <a:solidFill>
                  <a:schemeClr val="bg1"/>
                </a:solidFill>
                <a:effectLst/>
                <a:ea typeface="Atlas Grotesk"/>
              </a:rPr>
              <a:t> directory:</a:t>
            </a:r>
            <a:r>
              <a:rPr kumimoji="0" lang="ko-KR" altLang="ko-KR" b="0" i="0" u="none" strike="noStrike" cap="none" normalizeH="0" baseline="0" dirty="0" smtClean="0">
                <a:ln>
                  <a:noFill/>
                </a:ln>
                <a:solidFill>
                  <a:schemeClr val="bg1"/>
                </a:solidFill>
                <a:effectLst/>
              </a:rPr>
              <a:t> </a:t>
            </a:r>
          </a:p>
        </p:txBody>
      </p:sp>
      <p:sp>
        <p:nvSpPr>
          <p:cNvPr id="10" name="Rectangle 5"/>
          <p:cNvSpPr>
            <a:spLocks noChangeArrowheads="1"/>
          </p:cNvSpPr>
          <p:nvPr/>
        </p:nvSpPr>
        <p:spPr bwMode="auto">
          <a:xfrm>
            <a:off x="336291" y="4553159"/>
            <a:ext cx="11821752" cy="167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42830" rIns="31740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smtClean="0">
                <a:ln>
                  <a:noFill/>
                </a:ln>
                <a:solidFill>
                  <a:schemeClr val="bg1"/>
                </a:solidFill>
                <a:effectLst/>
                <a:latin typeface="Arial" panose="020B0604020202020204" pitchFamily="34" charset="0"/>
                <a:ea typeface="Atlas Grotesk"/>
              </a:rPr>
              <a:t>The several key items in this folder:</a:t>
            </a:r>
            <a:endParaRPr kumimoji="0" lang="ko-KR" altLang="ko-KR" b="0" i="0" u="none" strike="noStrike" cap="none" normalizeH="0" baseline="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b="0" i="0" u="none" strike="noStrike" cap="none" normalizeH="0" baseline="0" smtClean="0">
                <a:ln>
                  <a:noFill/>
                </a:ln>
                <a:solidFill>
                  <a:schemeClr val="bg1"/>
                </a:solidFill>
                <a:effectLst/>
                <a:latin typeface="Arial Unicode MS" panose="020B0604020202020204" pitchFamily="50" charset="-127"/>
                <a:ea typeface="Roboto Mono"/>
              </a:rPr>
              <a:t>stage_1_train_labels.csv</a:t>
            </a:r>
            <a:r>
              <a:rPr kumimoji="0" lang="ko-KR" altLang="ko-KR" b="0" i="0" u="none" strike="noStrike" cap="none" normalizeH="0" baseline="0" smtClean="0">
                <a:ln>
                  <a:noFill/>
                </a:ln>
                <a:solidFill>
                  <a:schemeClr val="bg1"/>
                </a:solidFill>
                <a:effectLst/>
                <a:ea typeface="Atlas Grotesk"/>
              </a:rPr>
              <a:t>: CSV file containing training set patientIds and labels (including bounding boxes)</a:t>
            </a:r>
            <a:endParaRPr kumimoji="0" lang="ko-KR" altLang="ko-KR" b="0" i="0" u="none" strike="noStrike" cap="none" normalizeH="0" baseline="0" smtClean="0">
              <a:ln>
                <a:noFill/>
              </a:ln>
              <a:solidFill>
                <a:schemeClr val="bg1"/>
              </a:solidFill>
              <a:effectLst/>
              <a:latin typeface="Arial" panose="020B0604020202020204" pitchFamily="34" charset="0"/>
              <a:ea typeface="Atlas Grotesk"/>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b="0" i="0" u="none" strike="noStrike" cap="none" normalizeH="0" baseline="0" smtClean="0">
                <a:ln>
                  <a:noFill/>
                </a:ln>
                <a:solidFill>
                  <a:schemeClr val="bg1"/>
                </a:solidFill>
                <a:effectLst/>
                <a:latin typeface="Arial Unicode MS" panose="020B0604020202020204" pitchFamily="50" charset="-127"/>
                <a:ea typeface="Roboto Mono"/>
              </a:rPr>
              <a:t>stage_1_detailed_class_info.csv</a:t>
            </a:r>
            <a:r>
              <a:rPr kumimoji="0" lang="ko-KR" altLang="ko-KR" b="0" i="0" u="none" strike="noStrike" cap="none" normalizeH="0" baseline="0" smtClean="0">
                <a:ln>
                  <a:noFill/>
                </a:ln>
                <a:solidFill>
                  <a:schemeClr val="bg1"/>
                </a:solidFill>
                <a:effectLst/>
                <a:ea typeface="Atlas Grotesk"/>
              </a:rPr>
              <a:t>: CSV file containing detailed labels (explored further below)</a:t>
            </a:r>
            <a:endParaRPr kumimoji="0" lang="ko-KR" altLang="ko-KR" b="0" i="0" u="none" strike="noStrike" cap="none" normalizeH="0" baseline="0" smtClean="0">
              <a:ln>
                <a:noFill/>
              </a:ln>
              <a:solidFill>
                <a:schemeClr val="bg1"/>
              </a:solidFill>
              <a:effectLst/>
              <a:latin typeface="Arial" panose="020B0604020202020204" pitchFamily="34" charset="0"/>
              <a:ea typeface="Atlas Grotesk"/>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b="0" i="0" u="none" strike="noStrike" cap="none" normalizeH="0" baseline="0" smtClean="0">
                <a:ln>
                  <a:noFill/>
                </a:ln>
                <a:solidFill>
                  <a:schemeClr val="bg1"/>
                </a:solidFill>
                <a:effectLst/>
                <a:latin typeface="Arial Unicode MS" panose="020B0604020202020204" pitchFamily="50" charset="-127"/>
                <a:ea typeface="Roboto Mono"/>
              </a:rPr>
              <a:t>stage_1_train_images/</a:t>
            </a:r>
            <a:r>
              <a:rPr kumimoji="0" lang="ko-KR" altLang="ko-KR" b="0" i="0" u="none" strike="noStrike" cap="none" normalizeH="0" baseline="0" smtClean="0">
                <a:ln>
                  <a:noFill/>
                </a:ln>
                <a:solidFill>
                  <a:schemeClr val="bg1"/>
                </a:solidFill>
                <a:effectLst/>
                <a:ea typeface="Atlas Grotesk"/>
              </a:rPr>
              <a:t>: directory containing training set raw image (DICOM) files</a:t>
            </a:r>
            <a:endParaRPr kumimoji="0" lang="ko-KR" altLang="ko-KR" b="0" i="0" u="none" strike="noStrike" cap="none" normalizeH="0" baseline="0" smtClean="0">
              <a:ln>
                <a:noFill/>
              </a:ln>
              <a:solidFill>
                <a:schemeClr val="bg1"/>
              </a:solidFill>
              <a:effectLst/>
              <a:latin typeface="Arial" panose="020B0604020202020204" pitchFamily="34" charset="0"/>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29088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7216348" y="5326603"/>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406574" y="666823"/>
            <a:ext cx="3969367"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DATA</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pic>
        <p:nvPicPr>
          <p:cNvPr id="2" name="그림 1"/>
          <p:cNvPicPr>
            <a:picLocks noChangeAspect="1"/>
          </p:cNvPicPr>
          <p:nvPr/>
        </p:nvPicPr>
        <p:blipFill rotWithShape="1">
          <a:blip r:embed="rId6"/>
          <a:srcRect l="6289" t="28987" r="5698" b="13228"/>
          <a:stretch/>
        </p:blipFill>
        <p:spPr>
          <a:xfrm>
            <a:off x="722756" y="1719641"/>
            <a:ext cx="10729192" cy="3960440"/>
          </a:xfrm>
          <a:prstGeom prst="rect">
            <a:avLst/>
          </a:prstGeom>
        </p:spPr>
      </p:pic>
    </p:spTree>
    <p:extLst>
      <p:ext uri="{BB962C8B-B14F-4D97-AF65-F5344CB8AC3E}">
        <p14:creationId xmlns:p14="http://schemas.microsoft.com/office/powerpoint/2010/main" val="124543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p:cNvGrpSpPr/>
          <p:nvPr/>
        </p:nvGrpSpPr>
        <p:grpSpPr>
          <a:xfrm>
            <a:off x="6033369" y="6026248"/>
            <a:ext cx="123675" cy="831752"/>
            <a:chOff x="6033369" y="6026248"/>
            <a:chExt cx="123675" cy="831752"/>
          </a:xfrm>
        </p:grpSpPr>
        <p:pic>
          <p:nvPicPr>
            <p:cNvPr id="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33369" y="6244124"/>
              <a:ext cx="123675"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직선 연결선 66"/>
            <p:cNvCxnSpPr/>
            <p:nvPr/>
          </p:nvCxnSpPr>
          <p:spPr>
            <a:xfrm>
              <a:off x="6095206" y="6534000"/>
              <a:ext cx="0" cy="32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6095206" y="6026248"/>
              <a:ext cx="0" cy="144000"/>
            </a:xfrm>
            <a:prstGeom prst="line">
              <a:avLst/>
            </a:prstGeom>
            <a:ln w="127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타원 27">
            <a:extLst>
              <a:ext uri="{FF2B5EF4-FFF2-40B4-BE49-F238E27FC236}">
                <a16:creationId xmlns:a16="http://schemas.microsoft.com/office/drawing/2014/main" xmlns="" id="{C1E8CB68-60D6-475F-8409-BB9A6CCBBD8E}"/>
              </a:ext>
            </a:extLst>
          </p:cNvPr>
          <p:cNvSpPr/>
          <p:nvPr/>
        </p:nvSpPr>
        <p:spPr>
          <a:xfrm>
            <a:off x="4466913" y="2172447"/>
            <a:ext cx="2997200" cy="29972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xmlns="" id="{8017B411-4D2D-4FBB-A7CD-4475F1ED8E0E}"/>
              </a:ext>
            </a:extLst>
          </p:cNvPr>
          <p:cNvSpPr txBox="1"/>
          <p:nvPr/>
        </p:nvSpPr>
        <p:spPr>
          <a:xfrm>
            <a:off x="5440684" y="2769347"/>
            <a:ext cx="787395" cy="769441"/>
          </a:xfrm>
          <a:prstGeom prst="rect">
            <a:avLst/>
          </a:prstGeom>
          <a:noFill/>
        </p:spPr>
        <p:txBody>
          <a:bodyPr wrap="none" rtlCol="0">
            <a:spAutoFit/>
          </a:bodyPr>
          <a:lstStyle/>
          <a:p>
            <a:r>
              <a:rPr lang="en-US" altLang="ko-KR" sz="4400" i="1" dirty="0" smtClean="0">
                <a:latin typeface="Impact" panose="020B0806030902050204" pitchFamily="34" charset="0"/>
              </a:rPr>
              <a:t>03</a:t>
            </a:r>
            <a:endParaRPr lang="ko-KR" altLang="en-US" sz="4400" i="1" dirty="0">
              <a:latin typeface="Impact" panose="020B0806030902050204" pitchFamily="34" charset="0"/>
            </a:endParaRPr>
          </a:p>
        </p:txBody>
      </p:sp>
      <p:sp>
        <p:nvSpPr>
          <p:cNvPr id="30" name="TextBox 29">
            <a:extLst>
              <a:ext uri="{FF2B5EF4-FFF2-40B4-BE49-F238E27FC236}">
                <a16:creationId xmlns:a16="http://schemas.microsoft.com/office/drawing/2014/main" xmlns="" id="{33839081-2D54-4929-A45A-39F794D27F9F}"/>
              </a:ext>
            </a:extLst>
          </p:cNvPr>
          <p:cNvSpPr txBox="1"/>
          <p:nvPr/>
        </p:nvSpPr>
        <p:spPr>
          <a:xfrm>
            <a:off x="4830426" y="3629436"/>
            <a:ext cx="2270173" cy="954107"/>
          </a:xfrm>
          <a:prstGeom prst="rect">
            <a:avLst/>
          </a:prstGeom>
          <a:noFill/>
        </p:spPr>
        <p:txBody>
          <a:bodyPr wrap="non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DICOM FILES AND</a:t>
            </a:r>
          </a:p>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MEDICAL IMAGES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cxnSp>
        <p:nvCxnSpPr>
          <p:cNvPr id="31" name="직선 연결선 30">
            <a:extLst>
              <a:ext uri="{FF2B5EF4-FFF2-40B4-BE49-F238E27FC236}">
                <a16:creationId xmlns:a16="http://schemas.microsoft.com/office/drawing/2014/main" xmlns="" id="{B45893A6-0A4E-4203-B756-AAF5E941009C}"/>
              </a:ext>
            </a:extLst>
          </p:cNvPr>
          <p:cNvCxnSpPr>
            <a:cxnSpLocks/>
          </p:cNvCxnSpPr>
          <p:nvPr/>
        </p:nvCxnSpPr>
        <p:spPr>
          <a:xfrm rot="5400000">
            <a:off x="5899034" y="2528051"/>
            <a:ext cx="0" cy="301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2" name="직사각형 11"/>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Tree>
    <p:extLst>
      <p:ext uri="{BB962C8B-B14F-4D97-AF65-F5344CB8AC3E}">
        <p14:creationId xmlns:p14="http://schemas.microsoft.com/office/powerpoint/2010/main" val="4121428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4" descr="C:\Users\SEC\Downloads\dark-landscape-mountain-1697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7" t="15303" r="-2990" b="11244"/>
          <a:stretch/>
        </p:blipFill>
        <p:spPr bwMode="auto">
          <a:xfrm>
            <a:off x="0" y="-27384"/>
            <a:ext cx="12575926" cy="691276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27384"/>
            <a:ext cx="12190413" cy="6912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KoPub돋움체 Bold"/>
            </a:endParaRPr>
          </a:p>
        </p:txBody>
      </p:sp>
      <p:pic>
        <p:nvPicPr>
          <p:cNvPr id="5143"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516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387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2576" y="4833176"/>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3" descr="C:\Users\SEC\Downloads\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1281" y="4833176"/>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직선 연결선 56"/>
          <p:cNvCxnSpPr/>
          <p:nvPr/>
        </p:nvCxnSpPr>
        <p:spPr>
          <a:xfrm rot="16200000" flipH="1">
            <a:off x="8116348" y="2344005"/>
            <a:ext cx="0" cy="7765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bject 18"/>
          <p:cNvSpPr/>
          <p:nvPr/>
        </p:nvSpPr>
        <p:spPr>
          <a:xfrm>
            <a:off x="2953833" y="1786533"/>
            <a:ext cx="369136" cy="264160"/>
          </a:xfrm>
          <a:custGeom>
            <a:avLst/>
            <a:gdLst/>
            <a:ahLst/>
            <a:cxnLst/>
            <a:rect l="l" t="t" r="r" b="b"/>
            <a:pathLst>
              <a:path w="376554" h="264160">
                <a:moveTo>
                  <a:pt x="0" y="65913"/>
                </a:moveTo>
                <a:lnTo>
                  <a:pt x="244601" y="65913"/>
                </a:lnTo>
                <a:lnTo>
                  <a:pt x="244601" y="0"/>
                </a:lnTo>
                <a:lnTo>
                  <a:pt x="376427" y="131826"/>
                </a:lnTo>
                <a:lnTo>
                  <a:pt x="244601" y="263652"/>
                </a:lnTo>
                <a:lnTo>
                  <a:pt x="244601" y="197739"/>
                </a:lnTo>
                <a:lnTo>
                  <a:pt x="0" y="197739"/>
                </a:lnTo>
                <a:lnTo>
                  <a:pt x="0" y="65913"/>
                </a:lnTo>
                <a:close/>
              </a:path>
            </a:pathLst>
          </a:custGeom>
          <a:ln w="38100">
            <a:solidFill>
              <a:srgbClr val="FFD966"/>
            </a:solidFill>
          </a:ln>
        </p:spPr>
        <p:txBody>
          <a:bodyPr wrap="square" lIns="0" tIns="0" rIns="0" bIns="0" rtlCol="0"/>
          <a:lstStyle/>
          <a:p>
            <a:endParaRPr>
              <a:solidFill>
                <a:schemeClr val="bg1"/>
              </a:solidFill>
              <a:latin typeface="KoPub돋움체 Bold"/>
            </a:endParaRPr>
          </a:p>
        </p:txBody>
      </p:sp>
      <p:cxnSp>
        <p:nvCxnSpPr>
          <p:cNvPr id="32" name="직선 연결선 31"/>
          <p:cNvCxnSpPr/>
          <p:nvPr/>
        </p:nvCxnSpPr>
        <p:spPr>
          <a:xfrm rot="16200000" flipH="1">
            <a:off x="9299462" y="5326604"/>
            <a:ext cx="0" cy="1800000"/>
          </a:xfrm>
          <a:prstGeom prst="line">
            <a:avLst/>
          </a:prstGeom>
          <a:ln w="38100">
            <a:solidFill>
              <a:srgbClr val="A67950"/>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0" y="-27384"/>
            <a:ext cx="12190413"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7" y="458028"/>
            <a:ext cx="927559" cy="927559"/>
          </a:xfrm>
          <a:prstGeom prst="rect">
            <a:avLst/>
          </a:prstGeom>
        </p:spPr>
      </p:pic>
      <p:sp>
        <p:nvSpPr>
          <p:cNvPr id="19" name="TextBox 18">
            <a:extLst>
              <a:ext uri="{FF2B5EF4-FFF2-40B4-BE49-F238E27FC236}">
                <a16:creationId xmlns:a16="http://schemas.microsoft.com/office/drawing/2014/main" xmlns="" id="{33839081-2D54-4929-A45A-39F794D27F9F}"/>
              </a:ext>
            </a:extLst>
          </p:cNvPr>
          <p:cNvSpPr txBox="1"/>
          <p:nvPr/>
        </p:nvSpPr>
        <p:spPr>
          <a:xfrm>
            <a:off x="1630710" y="679689"/>
            <a:ext cx="4464496" cy="523220"/>
          </a:xfrm>
          <a:prstGeom prst="rect">
            <a:avLst/>
          </a:prstGeom>
          <a:noFill/>
        </p:spPr>
        <p:txBody>
          <a:bodyPr wrap="square" rtlCol="0">
            <a:spAutoFit/>
          </a:bodyPr>
          <a:lstStyle/>
          <a:p>
            <a:pPr algn="ctr"/>
            <a:r>
              <a:rPr lang="en-US" altLang="ko-KR" sz="2800" spc="-150" dirty="0" smtClean="0">
                <a:ln>
                  <a:solidFill>
                    <a:schemeClr val="bg1">
                      <a:alpha val="0"/>
                    </a:schemeClr>
                  </a:solidFill>
                </a:ln>
                <a:latin typeface="Impact" panose="020B0806030902050204" pitchFamily="34" charset="0"/>
                <a:ea typeface="KoPub바탕체 Light" panose="00000300000000000000" pitchFamily="2" charset="-127"/>
              </a:rPr>
              <a:t>DICOM FILES AND MEDICAL IMAGES</a:t>
            </a:r>
            <a:endParaRPr lang="ko-KR" altLang="en-US" sz="2800" spc="-150" dirty="0">
              <a:ln>
                <a:solidFill>
                  <a:schemeClr val="bg1">
                    <a:alpha val="0"/>
                  </a:schemeClr>
                </a:solidFill>
              </a:ln>
              <a:latin typeface="Impact" panose="020B0806030902050204" pitchFamily="34" charset="0"/>
              <a:ea typeface="KoPub바탕체 Light" panose="00000300000000000000" pitchFamily="2" charset="-127"/>
            </a:endParaRPr>
          </a:p>
        </p:txBody>
      </p:sp>
      <p:sp>
        <p:nvSpPr>
          <p:cNvPr id="3" name="직사각형 2"/>
          <p:cNvSpPr/>
          <p:nvPr/>
        </p:nvSpPr>
        <p:spPr>
          <a:xfrm>
            <a:off x="10559702" y="458027"/>
            <a:ext cx="927559" cy="92755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a파도소리" panose="02020600000000000000" pitchFamily="18" charset="-127"/>
                <a:ea typeface="a파도소리" panose="02020600000000000000" pitchFamily="18" charset="-127"/>
              </a:rPr>
              <a:t>JiSWU</a:t>
            </a:r>
            <a:endParaRPr lang="ko-KR" altLang="en-US" b="1" dirty="0">
              <a:latin typeface="a파도소리" panose="02020600000000000000" pitchFamily="18" charset="-127"/>
              <a:ea typeface="a파도소리" panose="02020600000000000000" pitchFamily="18" charset="-127"/>
            </a:endParaRPr>
          </a:p>
        </p:txBody>
      </p:sp>
      <p:sp>
        <p:nvSpPr>
          <p:cNvPr id="5" name="Rectangle 1"/>
          <p:cNvSpPr>
            <a:spLocks noChangeArrowheads="1"/>
          </p:cNvSpPr>
          <p:nvPr/>
        </p:nvSpPr>
        <p:spPr bwMode="auto">
          <a:xfrm>
            <a:off x="571867" y="4005587"/>
            <a:ext cx="110466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Medical images are stored in a special format known as DICOM files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*.dcm</a:t>
            </a:r>
            <a:r>
              <a:rPr kumimoji="0" lang="ko-KR" altLang="ko-KR" b="0" i="0" u="none" strike="noStrike" cap="none" normalizeH="0" baseline="0" dirty="0" smtClean="0">
                <a:ln>
                  <a:noFill/>
                </a:ln>
                <a:solidFill>
                  <a:schemeClr val="bg1"/>
                </a:solidFill>
                <a:effectLst/>
                <a:ea typeface="Atlas Grotesk"/>
              </a:rPr>
              <a:t>). They contain a combination </a:t>
            </a:r>
            <a:endParaRPr kumimoji="0" lang="en-US" altLang="ko-KR" b="0" i="0" u="none" strike="noStrike" cap="none" normalizeH="0" baseline="0" dirty="0" smtClean="0">
              <a:ln>
                <a:noFill/>
              </a:ln>
              <a:solidFill>
                <a:schemeClr val="bg1"/>
              </a:solidFill>
              <a:effectLst/>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of header metadata as well as underlying raw image arrays for pixel data. In Python, one popular library </a:t>
            </a:r>
            <a:endParaRPr kumimoji="0" lang="en-US" altLang="ko-KR" b="0" i="0" u="none" strike="noStrike" cap="none" normalizeH="0" baseline="0" dirty="0" smtClean="0">
              <a:ln>
                <a:noFill/>
              </a:ln>
              <a:solidFill>
                <a:schemeClr val="bg1"/>
              </a:solidFill>
              <a:effectLst/>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to access and manipulate DICOM files is the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pydicom</a:t>
            </a:r>
            <a:r>
              <a:rPr kumimoji="0" lang="ko-KR" altLang="ko-KR" b="0" i="0" u="none" strike="noStrike" cap="none" normalizeH="0" baseline="0" dirty="0" smtClean="0">
                <a:ln>
                  <a:noFill/>
                </a:ln>
                <a:solidFill>
                  <a:schemeClr val="bg1"/>
                </a:solidFill>
                <a:effectLst/>
                <a:ea typeface="Atlas Grotesk"/>
              </a:rPr>
              <a:t> module. To use the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pydicom</a:t>
            </a:r>
            <a:r>
              <a:rPr kumimoji="0" lang="ko-KR" altLang="ko-KR" b="0" i="0" u="none" strike="noStrike" cap="none" normalizeH="0" baseline="0" dirty="0" smtClean="0">
                <a:ln>
                  <a:noFill/>
                </a:ln>
                <a:solidFill>
                  <a:schemeClr val="bg1"/>
                </a:solidFill>
                <a:effectLst/>
                <a:ea typeface="Atlas Grotesk"/>
              </a:rPr>
              <a:t> library, first find the </a:t>
            </a:r>
            <a:endParaRPr kumimoji="0" lang="en-US" altLang="ko-KR" b="0" i="0" u="none" strike="noStrike" cap="none" normalizeH="0" baseline="0" dirty="0" smtClean="0">
              <a:ln>
                <a:noFill/>
              </a:ln>
              <a:solidFill>
                <a:schemeClr val="bg1"/>
              </a:solidFill>
              <a:effectLst/>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DICOM file for a given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patientId</a:t>
            </a:r>
            <a:r>
              <a:rPr kumimoji="0" lang="ko-KR" altLang="ko-KR" b="0" i="0" u="none" strike="noStrike" cap="none" normalizeH="0" baseline="0" dirty="0" smtClean="0">
                <a:ln>
                  <a:noFill/>
                </a:ln>
                <a:solidFill>
                  <a:schemeClr val="bg1"/>
                </a:solidFill>
                <a:effectLst/>
                <a:ea typeface="Atlas Grotesk"/>
              </a:rPr>
              <a:t> by simply looking for the matching file in the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stage_1_train_images/</a:t>
            </a:r>
            <a:r>
              <a:rPr kumimoji="0" lang="ko-KR" altLang="ko-KR" b="0" i="0" u="none" strike="noStrike" cap="none" normalizeH="0" baseline="0" dirty="0" smtClean="0">
                <a:ln>
                  <a:noFill/>
                </a:ln>
                <a:solidFill>
                  <a:schemeClr val="bg1"/>
                </a:solidFill>
                <a:effectLst/>
                <a:ea typeface="Atlas Grotesk"/>
              </a:rPr>
              <a:t> folder, </a:t>
            </a:r>
            <a:endParaRPr kumimoji="0" lang="en-US" altLang="ko-KR" b="0" i="0" u="none" strike="noStrike" cap="none" normalizeH="0" baseline="0" dirty="0" smtClean="0">
              <a:ln>
                <a:noFill/>
              </a:ln>
              <a:solidFill>
                <a:schemeClr val="bg1"/>
              </a:solidFill>
              <a:effectLst/>
              <a:ea typeface="Atlas Grotes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smtClean="0">
                <a:ln>
                  <a:noFill/>
                </a:ln>
                <a:solidFill>
                  <a:schemeClr val="bg1"/>
                </a:solidFill>
                <a:effectLst/>
                <a:ea typeface="Atlas Grotesk"/>
              </a:rPr>
              <a:t>and the use the </a:t>
            </a:r>
            <a:r>
              <a:rPr kumimoji="0" lang="ko-KR" altLang="ko-KR" b="0" i="0" u="none" strike="noStrike" cap="none" normalizeH="0" baseline="0" dirty="0" smtClean="0">
                <a:ln>
                  <a:noFill/>
                </a:ln>
                <a:solidFill>
                  <a:schemeClr val="bg1"/>
                </a:solidFill>
                <a:effectLst/>
                <a:latin typeface="Arial Unicode MS" panose="020B0604020202020204" pitchFamily="50" charset="-127"/>
                <a:ea typeface="Roboto Mono"/>
              </a:rPr>
              <a:t>pydicom.read_file()</a:t>
            </a:r>
            <a:r>
              <a:rPr kumimoji="0" lang="ko-KR" altLang="ko-KR" b="0" i="0" u="none" strike="noStrike" cap="none" normalizeH="0" baseline="0" dirty="0" smtClean="0">
                <a:ln>
                  <a:noFill/>
                </a:ln>
                <a:solidFill>
                  <a:schemeClr val="bg1"/>
                </a:solidFill>
                <a:effectLst/>
                <a:ea typeface="Atlas Grotesk"/>
              </a:rPr>
              <a:t>method to load the data:</a:t>
            </a:r>
            <a:r>
              <a:rPr kumimoji="0" lang="ko-KR" altLang="ko-KR" b="0" i="0" u="none" strike="noStrike" cap="none" normalizeH="0" baseline="0" dirty="0" smtClean="0">
                <a:ln>
                  <a:noFill/>
                </a:ln>
                <a:solidFill>
                  <a:schemeClr val="bg1"/>
                </a:solidFill>
                <a:effectLst/>
              </a:rPr>
              <a:t> </a:t>
            </a:r>
          </a:p>
        </p:txBody>
      </p:sp>
      <p:pic>
        <p:nvPicPr>
          <p:cNvPr id="7" name="그림 6"/>
          <p:cNvPicPr>
            <a:picLocks noChangeAspect="1"/>
          </p:cNvPicPr>
          <p:nvPr/>
        </p:nvPicPr>
        <p:blipFill rotWithShape="1">
          <a:blip r:embed="rId6"/>
          <a:srcRect l="8061" t="27042" r="5698" b="58405"/>
          <a:stretch/>
        </p:blipFill>
        <p:spPr>
          <a:xfrm>
            <a:off x="974093" y="1844824"/>
            <a:ext cx="10513168" cy="997498"/>
          </a:xfrm>
          <a:prstGeom prst="rect">
            <a:avLst/>
          </a:prstGeom>
        </p:spPr>
      </p:pic>
    </p:spTree>
    <p:extLst>
      <p:ext uri="{BB962C8B-B14F-4D97-AF65-F5344CB8AC3E}">
        <p14:creationId xmlns:p14="http://schemas.microsoft.com/office/powerpoint/2010/main" val="368402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8012</TotalTime>
  <Words>739</Words>
  <Application>Microsoft Office PowerPoint</Application>
  <PresentationFormat>사용자 지정</PresentationFormat>
  <Paragraphs>112</Paragraphs>
  <Slides>23</Slides>
  <Notes>22</Notes>
  <HiddenSlides>0</HiddenSlides>
  <MMClips>0</MMClips>
  <ScaleCrop>false</ScaleCrop>
  <HeadingPairs>
    <vt:vector size="6" baseType="variant">
      <vt:variant>
        <vt:lpstr>사용한 글꼴</vt:lpstr>
      </vt:variant>
      <vt:variant>
        <vt:i4>15</vt:i4>
      </vt:variant>
      <vt:variant>
        <vt:lpstr>테마</vt:lpstr>
      </vt:variant>
      <vt:variant>
        <vt:i4>4</vt:i4>
      </vt:variant>
      <vt:variant>
        <vt:lpstr>슬라이드 제목</vt:lpstr>
      </vt:variant>
      <vt:variant>
        <vt:i4>23</vt:i4>
      </vt:variant>
    </vt:vector>
  </HeadingPairs>
  <TitlesOfParts>
    <vt:vector size="42" baseType="lpstr">
      <vt:lpstr>Roboto Black</vt:lpstr>
      <vt:lpstr>맑은 고딕</vt:lpstr>
      <vt:lpstr>Arial Unicode MS</vt:lpstr>
      <vt:lpstr>휴먼편지체</vt:lpstr>
      <vt:lpstr>KoPub바탕체 Light</vt:lpstr>
      <vt:lpstr>KoPub돋움체 Bold</vt:lpstr>
      <vt:lpstr>Atlas Grotesk</vt:lpstr>
      <vt:lpstr>Josefin Sans</vt:lpstr>
      <vt:lpstr>Roboto Mono</vt:lpstr>
      <vt:lpstr>Segoe Script</vt:lpstr>
      <vt:lpstr>Impact</vt:lpstr>
      <vt:lpstr>Arial</vt:lpstr>
      <vt:lpstr>a파도소리</vt:lpstr>
      <vt:lpstr>Kanit SemiBold</vt:lpstr>
      <vt:lpstr>더페이스샵 잉크립퀴드체</vt:lpstr>
      <vt:lpstr>Office 테마</vt:lpstr>
      <vt:lpstr>2_Office 테마</vt:lpstr>
      <vt:lpstr>1_Office 테마</vt:lpstr>
      <vt:lpstr>3_Office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blog.naver.com/hakwonkorea</dc:creator>
  <cp:lastModifiedBy>JIHYE SEO</cp:lastModifiedBy>
  <cp:revision>340</cp:revision>
  <dcterms:created xsi:type="dcterms:W3CDTF">2018-05-22T01:38:39Z</dcterms:created>
  <dcterms:modified xsi:type="dcterms:W3CDTF">2018-09-19T19:50:53Z</dcterms:modified>
</cp:coreProperties>
</file>